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59" r:id="rId4"/>
    <p:sldId id="286" r:id="rId5"/>
    <p:sldId id="279" r:id="rId6"/>
    <p:sldId id="282" r:id="rId7"/>
    <p:sldId id="284" r:id="rId8"/>
    <p:sldId id="260" r:id="rId9"/>
    <p:sldId id="261" r:id="rId10"/>
    <p:sldId id="264" r:id="rId11"/>
    <p:sldId id="262" r:id="rId12"/>
    <p:sldId id="278" r:id="rId13"/>
    <p:sldId id="265" r:id="rId14"/>
    <p:sldId id="266" r:id="rId15"/>
    <p:sldId id="280" r:id="rId16"/>
    <p:sldId id="287" r:id="rId17"/>
    <p:sldId id="288" r:id="rId18"/>
    <p:sldId id="295" r:id="rId19"/>
    <p:sldId id="296" r:id="rId20"/>
    <p:sldId id="276" r:id="rId21"/>
    <p:sldId id="292" r:id="rId22"/>
    <p:sldId id="293" r:id="rId23"/>
    <p:sldId id="294" r:id="rId24"/>
    <p:sldId id="289" r:id="rId25"/>
    <p:sldId id="290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56"/>
    <a:srgbClr val="ED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92" autoAdjust="0"/>
  </p:normalViewPr>
  <p:slideViewPr>
    <p:cSldViewPr snapToGrid="0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3333333333333332E-3"/>
          <c:y val="7.3907480314960635E-3"/>
          <c:w val="0.87495100728607478"/>
          <c:h val="0.9332342519685038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  <c:extLst>
              <c:ext xmlns:c16="http://schemas.microsoft.com/office/drawing/2014/chart" uri="{C3380CC4-5D6E-409C-BE32-E72D297353CC}">
                <c16:uniqueId val="{00000001-500D-4884-BBAD-3268391E7A61}"/>
              </c:ext>
            </c:extLst>
          </c:dPt>
          <c:dPt>
            <c:idx val="1"/>
            <c:bubble3D val="0"/>
            <c:explosion val="20"/>
            <c:extLst>
              <c:ext xmlns:c16="http://schemas.microsoft.com/office/drawing/2014/chart" uri="{C3380CC4-5D6E-409C-BE32-E72D297353CC}">
                <c16:uniqueId val="{00000003-500D-4884-BBAD-3268391E7A61}"/>
              </c:ext>
            </c:extLst>
          </c:dPt>
          <c:dPt>
            <c:idx val="2"/>
            <c:bubble3D val="0"/>
            <c:explosion val="11"/>
            <c:extLst>
              <c:ext xmlns:c16="http://schemas.microsoft.com/office/drawing/2014/chart" uri="{C3380CC4-5D6E-409C-BE32-E72D297353CC}">
                <c16:uniqueId val="{00000005-500D-4884-BBAD-3268391E7A61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8.1999999999999993</c:v>
                </c:pt>
                <c:pt idx="2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00D-4884-BBAD-3268391E7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1F-4088-B6DC-897B82A07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492544"/>
        <c:axId val="134494464"/>
      </c:scatterChart>
      <c:valAx>
        <c:axId val="13449254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494464"/>
        <c:crosses val="autoZero"/>
        <c:crossBetween val="midCat"/>
      </c:valAx>
      <c:valAx>
        <c:axId val="134494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49254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BA-4210-AF3C-5A80CE475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21984"/>
        <c:axId val="134523904"/>
      </c:scatterChart>
      <c:valAx>
        <c:axId val="134521984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523904"/>
        <c:crosses val="autoZero"/>
        <c:crossBetween val="midCat"/>
      </c:valAx>
      <c:valAx>
        <c:axId val="134523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521984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42.940038684719497</c:v>
                </c:pt>
                <c:pt idx="1">
                  <c:v>72.340425531914903</c:v>
                </c:pt>
                <c:pt idx="2">
                  <c:v>110.251450676983</c:v>
                </c:pt>
                <c:pt idx="3">
                  <c:v>195.357833655706</c:v>
                </c:pt>
                <c:pt idx="4">
                  <c:v>304.44874274661498</c:v>
                </c:pt>
                <c:pt idx="5">
                  <c:v>386.46034816247601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45.173745173745203</c:v>
                </c:pt>
                <c:pt idx="1">
                  <c:v>137.83783783783801</c:v>
                </c:pt>
                <c:pt idx="2">
                  <c:v>234.362934362934</c:v>
                </c:pt>
                <c:pt idx="3">
                  <c:v>274.517374517375</c:v>
                </c:pt>
                <c:pt idx="4">
                  <c:v>291.50579150579199</c:v>
                </c:pt>
                <c:pt idx="5">
                  <c:v>303.08880308880299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E4-410A-8273-662101EDA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32096"/>
        <c:axId val="134557696"/>
      </c:scatterChart>
      <c:valAx>
        <c:axId val="134532096"/>
        <c:scaling>
          <c:orientation val="minMax"/>
          <c:max val="35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4557696"/>
        <c:crosses val="autoZero"/>
        <c:crossBetween val="midCat"/>
      </c:valAx>
      <c:valAx>
        <c:axId val="13455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134532096"/>
        <c:crossesAt val="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2.32558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1-06T15:00:42.8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3873 8677 0,'28'-28'93,"29"-57"-93,28 0 0,28 28 16,622-593 15,2176-848 32,-1158 566-48,706 84 17,-1299 565 14,-708 170-14,-339 57-1,-57 27 0,-27 1 0,-29 0 141</inkml:trace>
  <inkml:trace contextRef="#ctx0" brushRef="#br0" timeOffset="9576.725">13909 9186 0,'0'-57'141,"0"1"-141,0-1 16,0-169-1,56-142 48,29 86-16,84-57-1,58-1-14,-1 114 15,-113 57-32,198-199 16,-57 86 1,-84 56-1,84-57 0,-84 85 0,0 0 16,84 0-15,-56 57-1,113 56 0,28-56 0,29 113 1,-142 84-1,-28 29 16,-85 28-16,-29-56 0,-27 27 0,28-27 1,-85-29-32,28 29 31,0-57 0,-28 28 16,29 0 16,-1 1-32,0-1 0</inkml:trace>
  <inkml:trace contextRef="#ctx0" brushRef="#br0" timeOffset="31052.173">22813 9327 0,'0'28'32,"0"-56"77,0 0-93,-28-57-1,28-56 32,0 84-16,0-28 1,0-28-1,0 28 0,0 1 0,0-1 16,0 0-15,0 57-1,0-1 0,0 1 0,28 28 1,1-28-1,-1 0 0,57 28 0,-29 0 16,57 28-16,-56 0 1,28 0-1,-29 57 0,29-28 0,-28-1 16,-29 1-15,28-1-1,1-27 0,28-1 0,-29-28 1,29-57-1,-28-27 0,27 27 0,-27-28 16,-29 0-16,0 57-31,1-57 32,27 1-1,-27-1 0,-1-56 0,0 56 16,-28 0-15,0 57-32,0-57 31,28 28 0,-28-27 0,0 27 1,0 29-32,0-57 46,0 0-14,-28 29-1,-28-29 0,-1 0 0,-56 57 1,56 0-1,-27-1 0,27 29 0,1 0 16,-1 0-15,0 0 30,29 0-31,-28 0 1,27 0 14,1 0-14,-28-28-1,-29 0 0,56 28 0,-55-57 1,-1-28 15,0 1-16,0 27 0,29 1 0,27-29 1,1 57-32,0-57 31,28 0 0,0 0 0,0 29 1,28-29 14,0 28-14,29-27-1,0 27 0,-1 0 0,-28 1 1,29-1 15,-1 1-16,-27-1 0,27 29 0,-28 0 1,-28 0-1,0-1 0,57 1 0,-29 0 79,1 28-79,55 0 0,-27 0 0,56 0 1,-85 0-32,57 0 47,0 56-16,-29-56 0,29 29 0,0-29 1,28 0-1,-56 0 0,27 0 0,1 0 1,28 0 14,-28 0-14,-28-29-1,27 1 0,30-29 0,-30 29 1,-27 0 15,-1 0-16,1-1 0,-29 1 0,1 28 1,-1-28-1,0 0 0,-28-1 16,28 1 15,1 0-30,-29-29-1,28 57 0,28-84 0,1 27 1,-1 0 15,-27 29-16,27-28 0,29-1 0,-28 29 1,-1-29-1,1 57 16,-1-28-16,57 0 0,-56 28 0,-1 0 1,29 0-1,-28 28 0,-29-28 0,29 28 1,-29-28-32,57 29 47,-29-29-16,57 0 0,-56 28 0,28-28 1,-1 28-1,1 0 16,-28-28-16,-1 29 0,1-1 0,28 0 1,-29 29-1,57-57 0,-28 0 0,0 0 1,0 0 15,56 0-16,-56 0 0,0-29 0,28 1 1,-28 28-1,-29 0 0,29-85 16,-29 85-16,29 0-15,-57-28 62,1 0-62,-1 28 249,-28-28-265,0-1 16</inkml:trace>
  <inkml:trace contextRef="#ctx0" brushRef="#br0" timeOffset="56385.568">15661 6811 0,'28'0'157,"1"-28"-142,-1 28-15,0-28 16,1 28 15,27 0 0,1 113 16,-1-28-16,-56 0 1,0-1-1,-28-55-31,-29 55 31,-84 58 0,-57-1 16,142-141-15,56 28-1,56-28 109,1 0-140,27 0 16,227 29 15,-197-1 16,-114 0-16,28-28 16,0 0 0</inkml:trace>
  <inkml:trace contextRef="#ctx0" brushRef="#br0" timeOffset="61540.219">15661 7461 0</inkml:trace>
  <inkml:trace contextRef="#ctx0" brushRef="#br0" timeOffset="62939.302">15576 7575 0,'29'0'63,"-1"0"-48,28 0-15,199 0 31,-114 28 16,-141 0 0,0 0 47,0 1-63,-28 112-15,-57-28 15,29-56 0,27-57 16,-27 56-31,-1-28 15,-28-28 16,1 0-16,-58 0 0,-56 0 1,142 0-1</inkml:trace>
  <inkml:trace contextRef="#ctx0" brushRef="#br0" timeOffset="71565.472">15661 6557 0,'28'0'32,"1"28"-17,-29 1 1,56 140 31,29 227-16,-57-29 0,-28-310-31,29 225 31,27-168 1,-56-58-1,28-56 31,199-198-30,197-113 15,-396 283-16</inkml:trace>
  <inkml:trace contextRef="#ctx0" brushRef="#br0" timeOffset="72140.735">16170 7292 0,'0'56'62,"28"57"-46,29 29-16,-29 27 15,85 171 17,-85-284-1</inkml:trace>
  <inkml:trace contextRef="#ctx0" brushRef="#br0" timeOffset="74709.678">8481 6924 0,'0'29'62,"0"27"-46,0 57-1,-28 0-15,-1 198 32,29-56-1,0-227 16</inkml:trace>
  <inkml:trace contextRef="#ctx0" brushRef="#br0" timeOffset="82113.496">26008 6303 0,'0'169'110,"28"29"-95,-28-28-15,57 423 16,-57 86 15,0-538 0</inkml:trace>
  <inkml:trace contextRef="#ctx0" brushRef="#br0" timeOffset="94093.85">6672 5116 0,'0'0'0,"-29"0"15,1-29 1,-29 1-1,1 28 17,-227 0-1,57 28 0,56 57 0,29 0 1,85-85-17,-1 113 1,29-28 15,0 169 16,56-56-16,57-113 1,-1-29-1,-27-56 0,56-28 0,0-57 1,170-141-1,-198 141 0,-1 1 0,-27 27 16,-29-56-16,-28 28 1,57 0-1</inkml:trace>
  <inkml:trace contextRef="#ctx0" brushRef="#br0" timeOffset="95416.574">7831 4494 0,'-29'0'0,"-112"0"31,-57 0 1,85 28-1,28 57 0,29 0 0,-1 112 1,57 30-1,141 83 0,-56-112 0,57-113 1,-1-113 14,85-198-14,0 0-1,-56 0 0,-142 84 0,-84 57 1,-142-28 15,113 85-47,57 28 0</inkml:trace>
  <inkml:trace contextRef="#ctx0" brushRef="#br0" timeOffset="97288.078">7802 4974 0,'0'57'78,"29"-1"-62,-29-27-16,0-1 16,0 57 15,0 28 0,0 85 0,0-85 1,0 0 15,0 28-16,0-56 0,0-29 0,0 29 1,0 0-1,0-57 16,0 57-16,0-29 0,0 29 0,0-56 1</inkml:trace>
  <inkml:trace contextRef="#ctx0" brushRef="#br0" timeOffset="98356.214">6276 5568 0,'28'85'78,"0"-1"-62,29 312 0,-57-28 15,28-86 16,-28 1-32,0-170 17,28 28 14,-28-169 126</inkml:trace>
  <inkml:trace contextRef="#ctx0" brushRef="#br0" timeOffset="108105.177">4467 12662 0,'0'85'110,"0"113"-110,-29 56 15,-27 29 1,-29 847 15,0-536 16,29-396-16,27-85 1,29-57-17,0-27 17</inkml:trace>
  <inkml:trace contextRef="#ctx0" brushRef="#br0" timeOffset="108921.412">3166 14895 0,'28'0'31,"1"0"-15,27 0-1,594 113 1,849-141 31,-510-29-16,-565 57-15,707 481 31,254-170-16,-1385-340 47,-28 1-47,-255-170-15,114 113 0</inkml:trace>
  <inkml:trace contextRef="#ctx0" brushRef="#br0" timeOffset="109765.896">5597 13369 0,'-28'0'172,"0"0"-172,0 0 32</inkml:trace>
  <inkml:trace contextRef="#ctx0" brushRef="#br0" timeOffset="110449.052">5654 14047 0,'28'0'31,"0"0"16,-28-28-32,85-57 17,-28 28 15,-1-27-16,1 27-16</inkml:trace>
  <inkml:trace contextRef="#ctx0" brushRef="#br0" timeOffset="111167.123">6474 12606 0,'28'0'140,"-28"-29"-140</inkml:trace>
  <inkml:trace contextRef="#ctx0" brushRef="#br0" timeOffset="111809.262">6672 13171 0,'0'0'0,"28"0"62,0 28-46,0-28-1,1 28 1,27 29 15,1-57 16</inkml:trace>
  <inkml:trace contextRef="#ctx0" brushRef="#br0" timeOffset="112447.724">7237 12040 0,'0'0'15,"0"-28"-15,0 0 16,28-1-1,0-55 17,-28 27 15,57-28-16,0 29-16</inkml:trace>
  <inkml:trace contextRef="#ctx0" brushRef="#br0" timeOffset="113171.825">7548 12436 0</inkml:trace>
  <inkml:trace contextRef="#ctx0" brushRef="#br0" timeOffset="114319.283">8170 12153 0,'0'-28'31,"28"-28"-16,29-1 17,-57 0-1,56 1 0</inkml:trace>
  <inkml:trace contextRef="#ctx0" brushRef="#br0" timeOffset="114854.061">8396 11588 0,'28'-28'47,"1"0"-31,-29-1-16,56 1 31,29-85 0,0 28 0</inkml:trace>
  <inkml:trace contextRef="#ctx0" brushRef="#br0" timeOffset="115442.193">9188 11955 0,'28'-28'109,"-28"0"-109,28 28 16,29 0-1,-1-57 16</inkml:trace>
  <inkml:trace contextRef="#ctx0" brushRef="#br0" timeOffset="115947.946">9979 11108 0,'0'-29'0,"28"1"15,29-28 17,-1-58-1,1 30 16</inkml:trace>
  <inkml:trace contextRef="#ctx0" brushRef="#br1" timeOffset="129496.859">10686 10599 0,'-28'0'157,"-1"0"-142,29 28-15,-56 29 32,27-29-32,1-28 31,0 56 0,0-27 0,-1-1 16,1 0-16,0 0 32,0 1-32,-1-1 32,1 29-48,-57-1 17,0 1-1,-28-1 0,85-28 0,-57 29 1,0-1-1,1 29 0,-1-28 0,0-29 16,85 0-47,-57 1 31,-27 27 1,-1-28-1,0 29 0,0-29 0,29 0 16,-86 29-15,58-29-1,27 0 0,-28 29 0,0-1 1,1 29 14,-29 0-14,28-28-1,0-57 0,0 56 0,-28 1 1,56-29-1,-27 28 0,-58 29 0,58-56 16,27 27-15,-56 1-1,28-29 0,0 28 0,0 1 1,-28-1 14,57-27-14,-29 27-1,-28-28 0,28 29 0,-28 0 1,0 27-1,-57-27 0,114-29 0,-85 29 16,56-1-15,28-28-1,-84 29 0,56 28 0,0-29 1,-113 57 14,29-28-14,-29 0-1,56 0 0,-27 0 0,-1-1 1,57-27-1,-170 56 0,-27 0 0,55-28 16,-28 28-15,199-85-1,-1 29 0,-57-29 0,86 28 1,-29-56 14,29 29-14,-29-1-1,56 0 0</inkml:trace>
  <inkml:trace contextRef="#ctx0" brushRef="#br1" timeOffset="142654.004">9866 9666 0,'-57'0'47,"1"-56"-32,-1-1 1,-282-28 15,226 57-31,-311-85 32,-85 85-1,-84-57 0,168 57 0,58 28 16,-85 56-16,-340 114 1,283 84-1,283-113 0,28 170 0,85 28 16,57 85-15,112 85-1,86-198 0,310 57 0,452-58 1,-169-196-1,-339-114 0,0-85 0,198-113 16,-1 57-16,-56-142 1,57-141-1,-339 141 0,27-56 0,-84-85 16,-198 57-15,-28-1-1,-114 1 0,-27 254 0,-114 85 1,-254 112-1,141 86 0,85-57 0,226-85-15</inkml:trace>
  <inkml:trace contextRef="#ctx0" brushRef="#br1" timeOffset="155619.94">31294 11955 0,'-85'0'63,"1"0"-48,-312-28 1,-1498 28 15,-1442 424 0,-424-254 1,2205-114-1,962-56 16,564 0-16</inkml:trace>
  <inkml:trace contextRef="#ctx0" brushRef="#br1" timeOffset="159349.411">30050 4748 0,'0'-28'62,"-28"0"-62,0-1 16,-29 29 31,-84 85-1,113 28-30,28 29 31,28 27-31,28-112-16,171 56 31,-30-85 0,-140-141 0,28 0 16,-57 0-16,-28-57 1,-198 85-1,29 57 0,112 28 0</inkml:trace>
  <inkml:trace contextRef="#ctx0" brushRef="#br1" timeOffset="160654.186">28665 5596 0,'28'0'62,"1"-28"-46,-1 0-1,28-57 17,29 0-1,-56 57 0,-1 28 0,85 0 16,141 113-15,1-113-1,-86-113 0,-140 113-31,27-85 31,1 28 32,-57 29-63,0-28 31</inkml:trace>
  <inkml:trace contextRef="#ctx0" brushRef="#br1" timeOffset="161774.687">28891 6274 0,'0'0'0,"0"-28"0,29 0 47,55-57-16,29-56-15,-84 113-16,55-57 47,1 28-32,28 57 17,-28 28-32,85-28 47,-85-28-16,-1-28 0,30-29 16,-58 0-31,-28 57 15,-28-29 16</inkml:trace>
  <inkml:trace contextRef="#ctx0" brushRef="#br1" timeOffset="163366.01">30983 5059 0</inkml:trace>
  <inkml:trace contextRef="#ctx0" brushRef="#br1" timeOffset="164116.973">31549 4579 0,'-29'0'32,"1"0"-32,0 0 15,0 28 16,28 28 16,0-27-47,84 112 32,114-28-1,85-113 0,-198-57 0,-29 1 1,-56-29-1,-198-28 0,142 113-15</inkml:trace>
  <inkml:trace contextRef="#ctx0" brushRef="#br1" timeOffset="165155.146">32679 4098 0,'-28'28'78,"-28"1"-78,27 27 0,1-56 16,0 85 15,-29-29-15,142 29 15,169-56 16,-197-29-31,0-29 15,-29 29 16,-28-28 0,-113 28-32,56 0 17</inkml:trace>
  <inkml:trace contextRef="#ctx0" brushRef="#br1" timeOffset="165842.519">33019 3844 0,'0'0'0,"-29"0"16,1 0 0,-57 84 15,29-27 0,84 28 0,113-85 1,199-198-1,-256 141 0,-55 29 0,-114 28 47,57 0-62,-1 0 0</inkml:trace>
  <inkml:trace contextRef="#ctx0" brushRef="#br1" timeOffset="166916.575">33443 3222 0,'28'0'94,"0"0"-78,0 28-16,114 85 15,-1 0 17,-113-113 15</inkml:trace>
  <inkml:trace contextRef="#ctx0" brushRef="#br2" timeOffset="178507.333">24849 8931 0,'0'57'94,"0"28"-79,-29-1-15,1 1 16,0 0 15,28-57 0</inkml:trace>
  <inkml:trace contextRef="#ctx0" brushRef="#br2" timeOffset="179277.107">24538 9073 0,'0'28'94,"56"0"-94,1 29 15,-1-1-15,114 85 47,-142-141-15,-28 29 30,29-29-62</inkml:trace>
  <inkml:trace contextRef="#ctx0" brushRef="#br2" timeOffset="180888.881">24651 4324 0,'0'28'125,"0"1"-110,0-1-15,-57 57 32,29-57-1,28 0 16,0 1-16,-56 55 0</inkml:trace>
  <inkml:trace contextRef="#ctx0" brushRef="#br2" timeOffset="181895.27">24283 4409 0,'0'28'78,"29"-28"-78,-1 29 31,-28-1-31,0 0 16,28 0 15,57 29 0,-28-1 0,-29-56 1,170 85 14,-170-85 1,0 28-31</inkml:trace>
  <inkml:trace contextRef="#ctx0" brushRef="#br2" timeOffset="182745.695">24623 4437 0,'0'29'78,"0"-1"-62,0 0-1,0 29 17,0 27-17,-29 1 16,-27-28 1,28-1 15,-1-28-16</inkml:trace>
  <inkml:trace contextRef="#ctx0" brushRef="#br2" timeOffset="187290.422">24594 4720 0,'0'0'0,"29"28"78,-1 0-62,0-28 0,0 57-1,57 28 17,-28 0-1,-57-1 0,28-27 16,29-1-16,-57 1 0,0 28 1,0-29-1,0-28 16,0 1 15,0-1-30,0-56 311,-29-1-327,1 29-16,28-28 16,-57 0-1,-27-57 32,27 0-16,29 1 1,0 27-17,28 29 32,0 0-16,-29-29-15,29 29 171,0-1-171,0 1 15,0 0 266,0 0-266,0-1-15,0 1 15,0 0 79,0 0-79,0-1 0,0 58 125,0-1-140,29 0 0,-1 0-1,28 57 17,-27 0-1,-1-57-16,0 29 17,-28-29-17,0 0 32,28 1 16,1-1-32,56 28 0,-29 29 0,-56-28 1,57-1 15,-29-28-32,-28 1 173,0-58-126,-28 29-62,-1-28 16,1-28-1,-57-1 1,29-28 15,-1 1 16,1-1-16,27 57 1,1-29 15,28-28-32,-28 29 16,0-29 16,-1 85-15</inkml:trace>
  <inkml:trace contextRef="#ctx0" brushRef="#br2" timeOffset="191712.092">25018 7857 0,'0'0'0,"0"28"0,0 1 16,-84 140-1,-114 57 16,-170 114 16,1-1-15,-1-85-1,340-141 0,-85 198 0,141-57 1,170 86-1,56-143 0,29-140 0,28-85 16,-113-198-16,141-227 1,-226 114-1,-84-254 0,-29 169 0,0 141 16,0 198-47,-29 29 32,29-1-1,0 29 0</inkml:trace>
  <inkml:trace contextRef="#ctx0" brushRef="#br2" timeOffset="197506.602">16000 8931 0,'0'0'0,"0"28"31,0 1-15,-84 140 15,-227 255 0,141-226 16,57-113-31,85-29 15,-1-56 16,29-169-31,0 84-1</inkml:trace>
  <inkml:trace contextRef="#ctx0" brushRef="#br2" timeOffset="197855.23">15379 9157 0,'56'0'31,"29"85"-15,56 0-16,340 282 47,-312-225-16,-56-86 0,1-112 16,-1-283-31</inkml:trace>
  <inkml:trace contextRef="#ctx0" brushRef="#br2" timeOffset="198908.655">15661 4946 0,'-28'28'31,"0"1"-15,-1-1 0,-27 28 15,-29 86 0</inkml:trace>
  <inkml:trace contextRef="#ctx0" brushRef="#br2" timeOffset="199818.474">15576 4974 0,'-28'0'31,"0"0"-15,-57 113-1,57-113 95,84 0 30,-27 0-124,-1 0-1,0 0 17,57 29-1,-57-29 0</inkml:trace>
  <inkml:trace contextRef="#ctx0" brushRef="#br2" timeOffset="202334.699">13965 9299 0,'0'-85'63,"-28"28"-48,28-56-15,-28 28 0,28-197 32,0-86-1,0 142 0,28-56 0,57-29 1,-57 198 15,85-85-16,-28 57 0,0 56 0,-29 0 1,57-85-1,-56 86 16,-1-1-16,57 0 0,0-28 0,57 28 1,0-56-1,84 0 0,29 56 0,-170-28 1,85 28 15,56 0-16,-113-28 0,114 0 0,-170 56 1,-57 29-1,0 28 47,1-28-78,-1 0 31,28-1 0</inkml:trace>
  <inkml:trace contextRef="#ctx0" brushRef="#br2" timeOffset="204614.601">14502 6698 0,'0'-28'0,"28"28"15,1-28 1,56-57 0,-29 29 31,29-29-32,84-57 16,-112 58 16,28-1-15,0 0-1,28-28 16,-28 28-32,-29 29 17,29-29 14,0 0-30,-1 0 15,1 0 16,-85 57-31,85-28-1,56-29 17,1-28 15,-57 56-32,-1-27 16,114-30 16,113-27-15,113-28-1,170 56 16,-29-29-32,-84 57 17,-227 85 14,-169 0-30,113 57 15,-28-29 16,-86 29-16,-27-57 1,-57 28 218</inkml:trace>
  <inkml:trace contextRef="#ctx0" brushRef="#br2" timeOffset="206088.985">15576 5087 0,'0'29'109,"-28"27"-109,28-28 31,-28 29-31,-57 56 32,57-85 15,28 29-32,0-29 16,-28-28 79</inkml:trace>
  <inkml:trace contextRef="#ctx0" brushRef="#br2" timeOffset="212737.438">6898 4466 0,'-29'56'47,"29"-28"-47,-84 57 46,-58 56-14,114-112-1,28-1-31</inkml:trace>
  <inkml:trace contextRef="#ctx0" brushRef="#br2" timeOffset="213264.623">6898 4437 0,'-57'57'125,"29"-1"-109,0 1-16,-1-57 15,-27 85 1</inkml:trace>
  <inkml:trace contextRef="#ctx0" brushRef="#br2" timeOffset="214265.592">6530 4522 0,'0'28'63,"28"1"-16,1-1-47,56 57 31,-29-1 0,29-55 0,-57-29 1,-28 28 14,28-28-14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2.32558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1-06T15:10:45.615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3110 4918 0,'28'0'78,"0"28"-62,29 29-16,593 536 47,-141-141 0,-85-113-1,735 538 33,-792-595-64,-141-140-15,1160 621 63,-1160-622-63,1329 792 47,-1075-679-32,-169-84 32,113 84-31,-169-56 15,112 0 16,-169-85-32,-170-85 17,1 0 30,27 1-46,-28-58 187</inkml:trace>
  <inkml:trace contextRef="#ctx0" brushRef="#br0" timeOffset="16024.687">15689 4013 0,'-28'0'47,"0"0"-32,0 29 1,-29 27 0,-28 29 15,-56 84 0,56-84 0,-28 0 1,85-57-32,-29 85 31,-56 29 0,28 56 16,-84 225-16,84-253 0,28-29 1,-56 114-1,29-57 0,27-57 16,57 29-16,85 169 1,0-57-1,28-112 0,-28-29 0,-1 29 16,1-85-16,85 84 1,28-27-1,-57-86 0,0-56 0,-28 0 1,29 0-1,225-85 0,-112-28 16,112-28-16,227-57 1,-396 141-1,-29 1 0,1-29 0,113-28 16,-199 57-16,114-114 1,255-169-1,-255 141 0,112-85 0,228-197 1,-312 254-1,-141 141 0,-29-28 16,57-113-16,-28 56 1,-57 114-1</inkml:trace>
  <inkml:trace contextRef="#ctx0" brushRef="#br0" timeOffset="19250.598">27223 14358 0,'0'-28'16,"-28"28"-16,0-29 31,-57 29 47,-198 57-46,199-57-32,55 0 31,86 0 94,-1 0-125,199-85 31,225-56 0,-423 141 16,-114 0 31,-141 85-62,198-57 62,0 0 0,0 29-62,-56-1 15,-29 1 0,85-29 16</inkml:trace>
  <inkml:trace contextRef="#ctx0" brushRef="#br0" timeOffset="28121.592">21654 3787 0,'29'28'47,"-1"-28"-32,28 0-15,-27 29 16,84 27 15,0 29 0,141 56 1,-141-84 15,-113-29-16,57 57 0,-29-57 0,-28 0-31,0 29 32,0 0-1,0-1 16,0 1-16,-28 27 0,0-27 0,-29-1 1,-28 29-1,57-57 0,-57 57 0,0-56 1,57 27 15,-57 1-16,29-29 0,-1 28 0,57-27 1,-56 27-1,-29 1 16,57 27-16,-1-84-31,-27 85 31,-29 0 0,0 141 1,29-84-1,56-58 0,-29 1 0,29-28 1,0-29 15,29 0-16,84 0 0,-57-28 0,29 0 1,-57 0-1,29 29 16,-1-1-16,29 0 0,-57-28 0,1 57 1,27-29-1,-27 29 0,-1-1 0,0-28 1,-28 85 15,28-56-16,-28 28 0,0 28 0,0-57 1,0 1-1,0-29 16,0 57-16,0-29 0,0 1 0,0-29 1,0 0 30,29 57-62,55 0 47,-55-85-16,-29 28 1,28 1-1,29-29 0,-1-29 0,1 1 1,-1 28-1,1 0 16,27-28-16,-55 28 0,56-85 0,-1 0 1,-55 57-32,55-85 31,-27 28 0,-29 29 0,29-1 1,-57 29 15,28-29 15,0 57-62,29-56 31,28-29 1,-29 28-1,-28 29 16,1 28-16,-1 0 63,-28 28-79,0 1 1,57-29 15,-1 56 16,1 29-31,56 0 31,-57-29-16,-56-27 172,0-1-203,0 0 62,0 0-46,0 1 0,-28-1 15,-57 28 0,85-27-31,-56 55 47,-29-27-16,85-29 1,-57 0-1,57 1 31,0 27 32,0-27-78,0 27 15,0 1 0,0-29 0,0 0 32,0 0-32,0 29 16,57 56-31,-29-56 31,0-57 62,-28 28-78,57 28-15,56-56 31,-28 0-16,-57 0 0,0 0 0,-28-28 16,29 28-31,27 0 62,142-28-62,0 28 31,-170 0-1,0 0-30,29-57 15,0 1 1,-29 27-1,0 1 16,0 28 0,-28-28-32,57-29 16,-29 1 1,29 28-1,-57-1 0,28 1 16,-28 0-16,28 28 1,-28-28-1,28 28 0,1-85 0,-1 56-31,-28 1 32,0 0 46,0 0-47,0-1 16,0-27 0,-28-1-16,28 1 0,-29 28 0,29-29 1,-28-56 15,0 0-16,28 56 0,0 29 0,-28-28 1,-1 27-1,1 1-31,28-57 47,-28 57-16,0-57 0,28 29 0,-29-1 1,1 1-1,28-29 0,-28 85 0,28-28 1,0-1 15,56-55-16,-56 55 0,57-27 0,-1-1 1,1 29-1,56 0 16,-28 28-16,28 56 0,-85-27 0,57-1 1,0 0-1,-29-28 0,-27 57 0,27-29 1,-28 0 15,29 57-16,-1-85 0,1 28 0,-57 0-31,57 1 32,27 27-1,1 29 16,28-28-16,198 56 0,-198-85 0,-28 0 1,254 57-1,-56-57 0,-170-28 0,255-85 1,-29-28 15,-198 0-16,29 0 0,112-85 0,-27-84 1,-114 112-1,-56 57 16,28-28-16,-28-1 0</inkml:trace>
  <inkml:trace contextRef="#ctx0" brushRef="#br1" timeOffset="45607.92">21683 4861 0,'-29'0'47,"-55"0"-32,27 0-15,-197 85 47,27 56 16,171-112-48,-29 84 48,29 0-32,27-29-15,29-55-16,-28 27 31,28 1-15,-57 84 15,-56 170 0,57-113 16,-1 85-16,57-142 0,0 57 1,57 56-1,28-28 0,-1-113 0,1 29 1,28-1-1,142 85 16,-142-141-16,141 84 0,-84-27 1,-85-86-1,141 29 0,198 28 16,-311-85-16,141 1 0,29-29 1,-29 0-1,171 56 0,-341-56 16,171 57-16,-86-1 1,-84-56-1,28 0 0,29 0 0,-86-85 1,57 1-1,-85 84 0,57-113 16,0 28-16,-57 56 0,29-55 1,28-29-1,-57 28 0,0 0 16,-28 0-16,-28-56 1,-29 28-1,-56-57 0,0 57 0,28 0 1,1-28-1,-29 28 0,56 56 16,-28-28-16,29 57-31,-29-57 31,0 1 1,0-1-1,-56 0 0,28 0 16,28-28-16,-56-28 1,-1 0-1,58 28 0,27 28 0,-56 0 1,28 0-1,0 57 0,1 0 16,-1-29-16,-28 1 0,0-1 1,28 0-1,0 57 0,0-56 16,0-29-16,1 29 1,-30-29-1,30 28 0,27-27 0,-28 27 1,-28-28-1,28 29 0,29 56 16,-29-29-16,29 29 0,-29 0 1,28 0-1</inkml:trace>
  <inkml:trace contextRef="#ctx0" brushRef="#br1" timeOffset="63171.064">22983 7405 0,'-28'0'94,"-1"28"-78,1-28-16,28 28 15,-85 29 17,85-29-1,-28 1 0</inkml:trace>
  <inkml:trace contextRef="#ctx0" brushRef="#br1" timeOffset="63776.869">22672 7320 0,'28'28'31,"1"1"-31,-1 27 16,28 1 15,1-1 16,-1-27-16,-27-29 32,-29 28-32</inkml:trace>
  <inkml:trace contextRef="#ctx0" brushRef="#br1" timeOffset="67443.42">22955 7235 0,'-29'0'47,"1"0"-31,0 0 0,0 0 15,-1-28-16,-27 28 17,-29 0-17,-28 0 32,85 0 0,-29 28-31,1 57 31,27-28-16,29 27-16,29 1 32,55 28-15,-27-56-1,-1-1 16,-27-27-47,56-29 31,-29 0 0,29 0 0,-29 0 1,-27 0-1,-1 0 0,0-29 16,1 29-16,-1-84 1,0-29-1,-28 56-16,0-28 32,0 0 0,0 57-31,0 0 31</inkml:trace>
  <inkml:trace contextRef="#ctx0" brushRef="#br1" timeOffset="71972.396">16227 7490 0,'0'56'32,"-29"-27"-17,1-1-15,-198 226 32,56-56-1,114-141 16,84-114 46,29-28-93</inkml:trace>
  <inkml:trace contextRef="#ctx0" brushRef="#br1" timeOffset="72656.715">15944 7546 0,'0'29'78,"28"-1"-62,0 0-16,1 0 15,27 29 16,29 28 1,56-1-1</inkml:trace>
  <inkml:trace contextRef="#ctx0" brushRef="#br1" timeOffset="73681.642">15068 6585 0,'0'29'46,"0"-1"-46,0 0 16,0 29 0,-85 27 15,0 29 16,57-84-32</inkml:trace>
  <inkml:trace contextRef="#ctx0" brushRef="#br1" timeOffset="74217.868">14700 6698 0,'57'29'32,"-29"27"-17,141 57 1,1 29 15,-85-58 0,-57-55 1</inkml:trace>
  <inkml:trace contextRef="#ctx0" brushRef="#br1" timeOffset="76829.767">21994 6501 0,'0'28'31,"-29"0"-15,-27 85 15,-57 0-15,56-113 15,1 85 16,56-57-32,-29-28 17</inkml:trace>
  <inkml:trace contextRef="#ctx0" brushRef="#br1" timeOffset="77492.328">21711 6670 0,'28'0'93,"0"0"-93,1 0 16,-29 28-16,84 57 31,30 0 1,-86-29-1</inkml:trace>
  <inkml:trace contextRef="#ctx0" brushRef="#br1" timeOffset="81510.216">22107 6529 0,'-29'0'78,"1"0"-62,0 0 0,-114 0 15,29 28 0,29 0 0,55-28-31,1 29 32,0-1 14,-57 141-14,85 58-1,85-86 0,113-85 0,113-84 1,-255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5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2.32558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8-01-06T15:15:57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15831 14132 0,'-28'0'63,"-1"0"-48,-253 28 1,-764-28 31,819 0 15,256 0 32,-1 0-78</inkml:trace>
  <inkml:trace contextRef="#ctx0" brushRef="#br0" timeOffset="739.372">14898 13849 0,'28'0'32,"0"57"-17,29 112 1,56 397 31,-85-453-16,1-113 47,-1-29-62,0-27-1</inkml:trace>
  <inkml:trace contextRef="#ctx0" brushRef="#br0" timeOffset="2296.552">18940 12916 0,'0'29'62,"-56"-1"-62,-29 29 16,-141 197 15,-226 113 0,339-254 16,84-56-31,29-29 31,57-28-16,536-85 0,-508 85 1,-85-28 14,57 56-30,-57 170 15,-142 85 16,29-114-31,113-140 31,0 27-16,29 29 0,169-113 0,-114-85 1,58 0-1,-114 84 0</inkml:trace>
  <inkml:trace contextRef="#ctx0" brushRef="#br0" timeOffset="3634.011">20071 12973 0,'0'0'0,"-28"0"0,0 0 16,-227 0 15,170 0-31,-84 85 32,84 0 14,0 339-14,85-114-1,142-27 0,55-113 0,-112-170 1,226-85 15,-56-85-16,-57-84 0,-114 28 0,-27 28 1,-57 113-1,-113 57 0,-142 28 0,114 85 1,28-1 14,56-27-14,57-29-1</inkml:trace>
  <inkml:trace contextRef="#ctx0" brushRef="#br0" timeOffset="4286.885">20410 13708 0,'-56'0'47,"-1"0"-32,-27 0-15,-227 113 31,198-85 1,-57 57 15,29 0-16,56 0 0</inkml:trace>
  <inkml:trace contextRef="#ctx0" brushRef="#br0" timeOffset="6007.17">20863 14075 0,'28'0'32,"0"0"-17,-28 29 17,29-86 77,-1 57-93,0-28 15,-28 0 0,0 84 47,28-28-62,1 283 15,-1-113 0,-28-113 1,56 0-1,-56-29 16,85-112-16,-28-86 0,-29-112 0,-28-85-31</inkml:trace>
  <inkml:trace contextRef="#ctx0" brushRef="#br0" timeOffset="6454.31">20976 13595 0</inkml:trace>
  <inkml:trace contextRef="#ctx0" brushRef="#br0" timeOffset="8836.223">18997 14754 0,'28'0'0,"-28"84"31,0-55-15,0 197 46,29-85-15,27-56 0,-28-85 0,57-57 0,-57 1-31,170-142 15</inkml:trace>
  <inkml:trace contextRef="#ctx0" brushRef="#br0" timeOffset="9505.493">19054 14528 0,'0'0'0,"0"28"16,-29-28-16,-27 56 47</inkml:trace>
  <inkml:trace contextRef="#ctx0" brushRef="#br0" timeOffset="22173.829">20439 12577 0,'28'-28'93,"-28"0"-77,28 28-16,1 0 16,27-28 15,-28 28 0,-28 28 16,0 28-16,-113 114 1,28-57-1,29-113 0,56 28 47,28-28-47,57 0 1,0 0-1,-29 0 0,1 0 0,28 0 63,-85-28-78,56 28-1,-27 0 32</inkml:trace>
  <inkml:trace contextRef="#ctx0" brushRef="#br0" timeOffset="30225.158">16453 13256 0,'-29'0'172,"1"0"-172,56 0 172,-28-29-157,29 1 16,27 28 1,1 0-1,-29 28 0,85 57 16,-56 0-16,-1 56 1,1-28-1,-29 29 0,0-29 0,-28 56 1,0-84-1,-28 28 0,0 57 16,0-170-47,-1 113 31,29-28 0,-56-1 1,27-27-1,29-29 0,-56 0 16,56 1-16,0-1 141,-28 0-172,-1-28 16,1 28 15,28 1 16,-56-1-16,27 0 110</inkml:trace>
  <inkml:trace contextRef="#ctx0" brushRef="#br0" timeOffset="31856.384">16933 14330 0,'0'-29'78,"29"29"-63,-1-28-15,0 0 16,29 0 15,-29 28 1,57 56 14,0 114-14,56-1-1,-141-112-31,85 28 31,-29 28 0,1-29 1,28-27-1,-1 0 0,1-29 0,57-28 16,-86-57-15,29 1-1,-29-1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0E816-FB2D-43FD-8D32-D22CBDE3BDD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29E2-9D09-4A4F-A39D-56C42288B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Carnegie Mellon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46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04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If we compare the likelihood function at two parameter points and find that L(θ1|x) &gt; L(θ2|x) then the sample we actually observed is more likely to have occurred if θ = θ1 than if θ = θ2. This can be interpreted as θ1 is a more plausible value for θ than θ2.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629E2-9D09-4A4F-A39D-56C42288BC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4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Regularization</a:t>
                </a:r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term keeps the weights small making the model simpler and avoiding overfitting.</a:t>
                </a:r>
              </a:p>
              <a:p>
                <a:endParaRPr lang="en-GB" dirty="0"/>
              </a:p>
              <a:p>
                <a:r>
                  <a:rPr lang="en-GB" dirty="0"/>
                  <a:t>Draw the L2 </a:t>
                </a:r>
                <a:r>
                  <a:rPr lang="en-GB" dirty="0" err="1"/>
                  <a:t>regularizer</a:t>
                </a:r>
                <a:r>
                  <a:rPr lang="en-GB" dirty="0"/>
                  <a:t> with the cost function with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as regularization parameter</a:t>
                </a:r>
                <a:r>
                  <a:rPr lang="en-GB" baseline="0" dirty="0"/>
                  <a:t>.</a:t>
                </a:r>
              </a:p>
              <a:p>
                <a:r>
                  <a:rPr lang="en-GB" baseline="0" dirty="0"/>
                  <a:t>We don’t regularize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Draw the L2 </a:t>
                </a:r>
                <a:r>
                  <a:rPr lang="en-GB" dirty="0" err="1"/>
                  <a:t>regularizer</a:t>
                </a:r>
                <a:r>
                  <a:rPr lang="en-GB" dirty="0"/>
                  <a:t> with the cost function with 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GB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as regularization parameter</a:t>
                </a:r>
                <a:r>
                  <a:rPr lang="en-GB" baseline="0" dirty="0"/>
                  <a:t>.</a:t>
                </a:r>
              </a:p>
              <a:p>
                <a:r>
                  <a:rPr lang="en-GB" baseline="0" dirty="0"/>
                  <a:t>We don’t regularize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GB" sz="1200" b="0" i="0">
                    <a:latin typeface="Cambria Math" panose="02040503050406030204" pitchFamily="18" charset="0"/>
                  </a:rPr>
                  <a:t>0</a:t>
                </a: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DF3C-B95B-4093-B12D-E205DF943F9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8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09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3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6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749A1-E6E9-413F-B9BB-7C46A7339B6B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2909D-B9EF-427A-8066-FD5AC46F1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70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customXml" Target="../ink/ink1.xml"/><Relationship Id="rId3" Type="http://schemas.openxmlformats.org/officeDocument/2006/relationships/tags" Target="../tags/tag3.xml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3.jpg"/><Relationship Id="rId10" Type="http://schemas.openxmlformats.org/officeDocument/2006/relationships/chart" Target="../charts/chart4.xml"/><Relationship Id="rId4" Type="http://schemas.openxmlformats.org/officeDocument/2006/relationships/tags" Target="../tags/tag4.xml"/><Relationship Id="rId9" Type="http://schemas.openxmlformats.org/officeDocument/2006/relationships/chart" Target="../charts/chart3.xml"/><Relationship Id="rId1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7.xml"/><Relationship Id="rId7" Type="http://schemas.openxmlformats.org/officeDocument/2006/relationships/image" Target="../media/image3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3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chart" Target="../charts/chart1.xml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media" Target="../media/media2.mp3"/><Relationship Id="rId7" Type="http://schemas.openxmlformats.org/officeDocument/2006/relationships/image" Target="../media/image14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.mp3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statistics icon">
            <a:extLst>
              <a:ext uri="{FF2B5EF4-FFF2-40B4-BE49-F238E27FC236}">
                <a16:creationId xmlns:a16="http://schemas.microsoft.com/office/drawing/2014/main" id="{EC6CB19B-30AD-4105-BA5D-6EA2D243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737108"/>
            <a:ext cx="2691892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AD037-AB77-4547-B333-768C02FF0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072" y="4509516"/>
            <a:ext cx="9144000" cy="1611376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to Statistical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48664-4634-47C6-B532-18303FB0D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792" y="6120892"/>
            <a:ext cx="9290304" cy="383794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/>
              <a:t>Mirgahney</a:t>
            </a:r>
            <a:r>
              <a:rPr lang="en-GB" dirty="0"/>
              <a:t> H. Mohamed</a:t>
            </a:r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3C90C4B6-0044-42D3-981A-5859C9E1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248"/>
          <a:stretch/>
        </p:blipFill>
        <p:spPr>
          <a:xfrm>
            <a:off x="2976532" y="533976"/>
            <a:ext cx="5818676" cy="240682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89261" y="3610938"/>
            <a:ext cx="90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60258" y="4531280"/>
            <a:ext cx="90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582420" y="3709448"/>
                <a:ext cx="20133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r>
                  <a:rPr lang="en-GB" sz="2400" dirty="0"/>
                  <a:t>Binary value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420" y="3709448"/>
                <a:ext cx="2013307" cy="1200329"/>
              </a:xfrm>
              <a:prstGeom prst="rect">
                <a:avLst/>
              </a:prstGeom>
              <a:blipFill>
                <a:blip r:embed="rId3"/>
                <a:stretch>
                  <a:fillRect b="-11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1943857" y="3408584"/>
            <a:ext cx="5373423" cy="3449416"/>
            <a:chOff x="1943857" y="3408584"/>
            <a:chExt cx="5373423" cy="3449416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2484983" y="3408584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1943857" y="3490546"/>
              <a:ext cx="5373423" cy="3367454"/>
              <a:chOff x="1943857" y="3490546"/>
              <a:chExt cx="5373423" cy="3367454"/>
            </a:xfrm>
          </p:grpSpPr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>
                <a:off x="2484983" y="6269524"/>
                <a:ext cx="4832297" cy="105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4650668" y="6488668"/>
                    <a:ext cx="7379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0668" y="6488668"/>
                    <a:ext cx="7379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rot="16200000">
                    <a:off x="1889403" y="4476826"/>
                    <a:ext cx="4782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889403" y="4476826"/>
                    <a:ext cx="47823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>
                <a:off x="2823938" y="622112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369624" y="6216216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3939900" y="6215444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>
                <a:off x="4485586" y="621053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5001783" y="6215174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>
                <a:off x="5547469" y="621026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6117745" y="6209490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6663431" y="620457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 rot="16200000">
                <a:off x="2488345" y="572383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rot="16200000">
                <a:off x="2487573" y="515356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rot="16200000">
                <a:off x="2482661" y="4607876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 rot="16200000">
                <a:off x="2487303" y="4091679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 rot="16200000">
                <a:off x="2482391" y="3545993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lowchart: Connector 22"/>
              <p:cNvSpPr/>
              <p:nvPr/>
            </p:nvSpPr>
            <p:spPr>
              <a:xfrm>
                <a:off x="2942120" y="4708853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3368001" y="4249681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2954849" y="4268786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Flowchart: Connector 25"/>
              <p:cNvSpPr/>
              <p:nvPr/>
            </p:nvSpPr>
            <p:spPr>
              <a:xfrm>
                <a:off x="3337493" y="4629325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lowchart: Connector 26"/>
              <p:cNvSpPr/>
              <p:nvPr/>
            </p:nvSpPr>
            <p:spPr>
              <a:xfrm>
                <a:off x="3023674" y="5110092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3586539" y="4629325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3947401" y="5417925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lowchart: Connector 29"/>
              <p:cNvSpPr/>
              <p:nvPr/>
            </p:nvSpPr>
            <p:spPr>
              <a:xfrm>
                <a:off x="4266952" y="5153588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4043116" y="5788784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4335777" y="5683502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4616255" y="5200671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>
                <a:off x="4832306" y="5555625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3176074" y="5262492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V="1">
                <a:off x="2628900" y="3490546"/>
                <a:ext cx="2549769" cy="2998122"/>
              </a:xfrm>
              <a:prstGeom prst="line">
                <a:avLst/>
              </a:prstGeom>
              <a:ln w="1905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5388604" y="6445806"/>
                <a:ext cx="537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size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99020" y="6445806"/>
                <a:ext cx="1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thickness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983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learning is the machine learning task of inferring a function to describe hidden structure from "unlabelled" data.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59DD85-1855-4E74-B977-280B42311C4C}"/>
              </a:ext>
            </a:extLst>
          </p:cNvPr>
          <p:cNvGrpSpPr/>
          <p:nvPr/>
        </p:nvGrpSpPr>
        <p:grpSpPr>
          <a:xfrm>
            <a:off x="8307605" y="2908427"/>
            <a:ext cx="3226027" cy="3584448"/>
            <a:chOff x="675413" y="2615184"/>
            <a:chExt cx="3738209" cy="4114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16" t="68445"/>
            <a:stretch/>
          </p:blipFill>
          <p:spPr>
            <a:xfrm>
              <a:off x="3419855" y="5401056"/>
              <a:ext cx="993767" cy="1298448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ACBD4C-8504-4A53-9232-446986071E52}"/>
                </a:ext>
              </a:extLst>
            </p:cNvPr>
            <p:cNvGrpSpPr/>
            <p:nvPr/>
          </p:nvGrpSpPr>
          <p:grpSpPr>
            <a:xfrm>
              <a:off x="675413" y="2615184"/>
              <a:ext cx="3738209" cy="4114800"/>
              <a:chOff x="675413" y="2615184"/>
              <a:chExt cx="3738209" cy="41148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5A9EE8D-D5CA-4117-B768-DC2E2620C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978"/>
              <a:stretch/>
            </p:blipFill>
            <p:spPr>
              <a:xfrm>
                <a:off x="675413" y="2615184"/>
                <a:ext cx="2654927" cy="41148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FACB6B-949D-4B4E-8E3B-7F7417125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21" b="32296"/>
              <a:stretch/>
            </p:blipFill>
            <p:spPr>
              <a:xfrm>
                <a:off x="3330340" y="2615184"/>
                <a:ext cx="1083282" cy="27858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884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730"/>
            <a:ext cx="10515600" cy="595928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rgbClr val="35658F"/>
                </a:solidFill>
              </a:rPr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GB" sz="2400" dirty="0"/>
              <a:t>Is an area of machine learning inspired by behaviourist psychology, concerned with how software agents ought to take actions in an environment so as to maximize some notion of cumulative reward.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20" y="2895524"/>
            <a:ext cx="4975010" cy="35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Machine learning basic terminology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7" y="1500306"/>
            <a:ext cx="4665897" cy="4615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3061" y="2071395"/>
                <a:ext cx="2948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071395"/>
                <a:ext cx="29484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9382" y="3246171"/>
                <a:ext cx="3635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82" y="3246171"/>
                <a:ext cx="36358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9796" y="2627175"/>
                <a:ext cx="6662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𝑝𝑟𝑎𝑚𝑒𝑡𝑒𝑟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6" y="2627175"/>
                <a:ext cx="666205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473" y="3937800"/>
                <a:ext cx="5383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𝑒𝑣𝑎𝑙𝑢𝑎𝑡𝑖𝑜𝑛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3937800"/>
                <a:ext cx="5383764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6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73713"/>
              </a:xfrm>
            </p:spPr>
            <p:txBody>
              <a:bodyPr/>
              <a:lstStyle/>
              <a:p>
                <a:r>
                  <a:rPr lang="en-GB" dirty="0"/>
                  <a:t>The simplest version of regression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simple (one-dimensional)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assumed to be linear.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73713"/>
              </a:xfrm>
              <a:blipFill>
                <a:blip r:embed="rId2"/>
                <a:stretch>
                  <a:fillRect l="-1043" t="-5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05709" y="3290472"/>
                <a:ext cx="2731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09" y="3290472"/>
                <a:ext cx="273146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99524" y="6041998"/>
                <a:ext cx="371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24" y="6041998"/>
                <a:ext cx="371560" cy="369332"/>
              </a:xfrm>
              <a:prstGeom prst="rect">
                <a:avLst/>
              </a:prstGeom>
              <a:blipFill>
                <a:blip r:embed="rId4"/>
                <a:stretch>
                  <a:fillRect l="-4918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5503546" y="3078388"/>
            <a:ext cx="4899835" cy="2942436"/>
            <a:chOff x="5503546" y="3078388"/>
            <a:chExt cx="4899835" cy="2942436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5571084" y="3078388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</p:cNvCxnSpPr>
            <p:nvPr/>
          </p:nvCxnSpPr>
          <p:spPr>
            <a:xfrm flipH="1">
              <a:off x="5571084" y="5939328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5910039" y="589093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6455725" y="58860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7026001" y="5885248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7571687" y="588033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8087884" y="5884978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633570" y="588006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9203846" y="5879294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9749532" y="587438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 rot="16200000">
              <a:off x="5574446" y="539364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16200000">
              <a:off x="5573674" y="482336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rot="16200000">
              <a:off x="5568762" y="427768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rot="16200000">
              <a:off x="5573404" y="376148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rot="16200000">
              <a:off x="5568492" y="321579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/>
            <p:cNvSpPr/>
            <p:nvPr/>
          </p:nvSpPr>
          <p:spPr>
            <a:xfrm>
              <a:off x="5969160" y="5125364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6524685" y="5053984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642672" y="4466602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7181376" y="401506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7292862" y="464782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8036912" y="382512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912599" y="420849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7635316" y="3254545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9287222" y="3561458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8621341" y="401431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8397030" y="326069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5230099" y="2998177"/>
            <a:ext cx="4091535" cy="27871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041153" y="5168860"/>
                <a:ext cx="1513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𝑠𝑙𝑜𝑝𝑒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153" y="5168860"/>
                <a:ext cx="151376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/>
          <p:cNvCxnSpPr>
            <a:stCxn id="8" idx="0"/>
          </p:cNvCxnSpPr>
          <p:nvPr/>
        </p:nvCxnSpPr>
        <p:spPr>
          <a:xfrm rot="5400000" flipH="1" flipV="1">
            <a:off x="5245976" y="5766406"/>
            <a:ext cx="414921" cy="1362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5794132" y="5416062"/>
            <a:ext cx="1002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 flipV="1">
            <a:off x="6805247" y="4734814"/>
            <a:ext cx="0" cy="681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5918133" y="5221149"/>
            <a:ext cx="307731" cy="36933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2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6" grpId="0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near Regression 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1" t="3487" r="17406" b="645"/>
          <a:stretch/>
        </p:blipFill>
        <p:spPr>
          <a:xfrm>
            <a:off x="1857375" y="309563"/>
            <a:ext cx="8162925" cy="6122987"/>
          </a:xfrm>
        </p:spPr>
      </p:pic>
    </p:spTree>
    <p:extLst>
      <p:ext uri="{BB962C8B-B14F-4D97-AF65-F5344CB8AC3E}">
        <p14:creationId xmlns:p14="http://schemas.microsoft.com/office/powerpoint/2010/main" val="4155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3393-8306-45A5-B2F0-0537C935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35658F"/>
                </a:solidFill>
              </a:rPr>
              <a:t>Learning paradigms </a:t>
            </a:r>
            <a:endParaRPr lang="en-US" dirty="0">
              <a:solidFill>
                <a:srgbClr val="3565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2319-573F-41A4-881C-BADD8BF5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Maximum likelihood estimation.</a:t>
            </a:r>
          </a:p>
          <a:p>
            <a:r>
              <a:rPr lang="en-GB" dirty="0"/>
              <a:t>Maximum a posterior estimation.</a:t>
            </a:r>
          </a:p>
          <a:p>
            <a:r>
              <a:rPr lang="en-GB" dirty="0"/>
              <a:t>Bayesian Realm.</a:t>
            </a:r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040C11E-AB23-4B41-8286-4848C4BB7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5" r="21095"/>
          <a:stretch/>
        </p:blipFill>
        <p:spPr bwMode="auto">
          <a:xfrm>
            <a:off x="9314688" y="4001294"/>
            <a:ext cx="2621280" cy="267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6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A795-321F-462D-8EF0-0765D72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35658F"/>
                </a:solidFill>
              </a:rPr>
              <a:t>MLE</a:t>
            </a:r>
            <a:endParaRPr lang="en-US" dirty="0">
              <a:solidFill>
                <a:srgbClr val="3565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2573D-A286-4569-94F6-360462DD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Maximum likelihood estimation is a method that determines values for the parameters of a model. </a:t>
            </a:r>
          </a:p>
          <a:p>
            <a:r>
              <a:rPr lang="en-GB" dirty="0"/>
              <a:t>The parameter values are found such that they maximise the likelihood that the process described by the model produced the data that were actually observed.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05F-C6E1-4882-B7A7-188A60FF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35658F"/>
                </a:solidFill>
              </a:rPr>
              <a:t>likelihood function</a:t>
            </a:r>
            <a:endParaRPr lang="en-US" dirty="0">
              <a:solidFill>
                <a:srgbClr val="3565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84B0-29C9-44A2-95B5-D573E901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likelihood function is not a probability density function. </a:t>
            </a:r>
          </a:p>
          <a:p>
            <a:r>
              <a:rPr lang="en-GB" dirty="0"/>
              <a:t>It is an important component of both frequentist and Bayesian analyses </a:t>
            </a:r>
          </a:p>
          <a:p>
            <a:r>
              <a:rPr lang="en-GB" dirty="0"/>
              <a:t>It measures the support provided by the data for each possible value of the parameter.</a:t>
            </a:r>
          </a:p>
        </p:txBody>
      </p:sp>
      <p:pic>
        <p:nvPicPr>
          <p:cNvPr id="3074" name="Picture 2" descr="Image result for likely story meme">
            <a:extLst>
              <a:ext uri="{FF2B5EF4-FFF2-40B4-BE49-F238E27FC236}">
                <a16:creationId xmlns:a16="http://schemas.microsoft.com/office/drawing/2014/main" id="{EA562CA1-CD09-490F-AD2F-E55BDCF09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02" y="3643252"/>
            <a:ext cx="40957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073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1FF5-15D1-4646-BF0E-450DA7E8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35658F"/>
                </a:solidFill>
              </a:rPr>
              <a:t>Likelihood Principle</a:t>
            </a:r>
            <a:endParaRPr lang="en-US" dirty="0">
              <a:solidFill>
                <a:srgbClr val="3565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4803-419F-4669-B658-512F8709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x and y are two sample points such that L(</a:t>
            </a:r>
            <a:r>
              <a:rPr lang="en-GB" dirty="0" err="1"/>
              <a:t>θ|x</a:t>
            </a:r>
            <a:r>
              <a:rPr lang="en-GB" dirty="0"/>
              <a:t>) ∝ L(</a:t>
            </a:r>
            <a:r>
              <a:rPr lang="en-GB" dirty="0" err="1"/>
              <a:t>θ|y</a:t>
            </a:r>
            <a:r>
              <a:rPr lang="en-GB" dirty="0"/>
              <a:t>) ∀ θ then the conclusions drawn from x and y should be identical. </a:t>
            </a:r>
          </a:p>
          <a:p>
            <a:r>
              <a:rPr lang="en-GB" dirty="0"/>
              <a:t>Thus the likelihood principle implies that likelihood function can be used to compare the plausibility of various parameter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5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5159"/>
          </a:xfrm>
        </p:spPr>
        <p:txBody>
          <a:bodyPr>
            <a:normAutofit fontScale="92500"/>
          </a:bodyPr>
          <a:lstStyle/>
          <a:p>
            <a:r>
              <a:rPr lang="en-GB" dirty="0"/>
              <a:t>The goals of AI is to create a machine which can mimic a human mind and to do that it needs learning capabilities, but also more; knowledge representation , logical reasoning and event thighs like abstract thinking.</a:t>
            </a:r>
            <a:br>
              <a:rPr lang="en-GB" dirty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38200" y="3440784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Machine learning on the other hand focus on writing software or algorithms that can learn from past experience.</a:t>
            </a:r>
          </a:p>
        </p:txBody>
      </p:sp>
    </p:spTree>
    <p:extLst>
      <p:ext uri="{BB962C8B-B14F-4D97-AF65-F5344CB8AC3E}">
        <p14:creationId xmlns:p14="http://schemas.microsoft.com/office/powerpoint/2010/main" val="40581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868" y="5195454"/>
            <a:ext cx="10515600" cy="1029566"/>
          </a:xfrm>
        </p:spPr>
        <p:txBody>
          <a:bodyPr/>
          <a:lstStyle/>
          <a:p>
            <a:r>
              <a:rPr lang="en-US" dirty="0">
                <a:solidFill>
                  <a:srgbClr val="35658F"/>
                </a:solidFill>
              </a:rPr>
              <a:t>overfitting &amp; underfitting</a:t>
            </a:r>
            <a:endParaRPr lang="en-GB" dirty="0">
              <a:solidFill>
                <a:srgbClr val="3565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8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5658F"/>
                </a:solidFill>
              </a:rPr>
              <a:t>The problem of overfitting &amp; underfitting</a:t>
            </a:r>
            <a:endParaRPr lang="en-GB" dirty="0">
              <a:solidFill>
                <a:srgbClr val="35658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74619" y="1211358"/>
            <a:ext cx="9781308" cy="2737187"/>
            <a:chOff x="1274619" y="1211358"/>
            <a:chExt cx="8444408" cy="2151660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83" y="3107935"/>
              <a:ext cx="952837" cy="2361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657" y="3107935"/>
              <a:ext cx="1697355" cy="255083"/>
            </a:xfrm>
            <a:prstGeom prst="rect">
              <a:avLst/>
            </a:prstGeom>
          </p:spPr>
        </p:pic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1495646" y="1211358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 rot="16200000">
              <a:off x="950560" y="1891354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8" name="TextBox 20"/>
            <p:cNvSpPr txBox="1"/>
            <p:nvPr/>
          </p:nvSpPr>
          <p:spPr>
            <a:xfrm>
              <a:off x="2040208" y="2783490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graphicFrame>
          <p:nvGraphicFramePr>
            <p:cNvPr id="9" name="Chart 8"/>
            <p:cNvGraphicFramePr>
              <a:graphicFrameLocks/>
            </p:cNvGraphicFramePr>
            <p:nvPr>
              <p:extLst/>
            </p:nvPr>
          </p:nvGraphicFramePr>
          <p:xfrm>
            <a:off x="4152022" y="1211358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 rot="16200000">
              <a:off x="3606936" y="1891354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11" name="TextBox 20"/>
            <p:cNvSpPr txBox="1"/>
            <p:nvPr/>
          </p:nvSpPr>
          <p:spPr>
            <a:xfrm>
              <a:off x="4696584" y="2783490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6971422" y="1214871"/>
            <a:ext cx="1999397" cy="17554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 rot="16200000">
              <a:off x="6426336" y="1894867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Price</a:t>
              </a: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7515984" y="2787003"/>
              <a:ext cx="98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Size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078" y="3085654"/>
              <a:ext cx="3033949" cy="23527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470695" y="4983008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Overfitting:</a:t>
            </a:r>
            <a:r>
              <a:rPr lang="en-US" sz="2400" dirty="0"/>
              <a:t> If we have too many features, the learned hypothesis may fit the training set very well (                                             ), but fail to generalize to new examples (predict prices on new examples).</a:t>
            </a:r>
            <a:endParaRPr lang="en-US" sz="2400" b="1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22" y="5402813"/>
            <a:ext cx="3052572" cy="434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2D9090-8386-4FE4-8983-C5A594ABCB3E}"/>
                  </a:ext>
                </a:extLst>
              </p14:cNvPr>
              <p14:cNvContentPartPr/>
              <p14:nvPr/>
            </p14:nvContentPartPr>
            <p14:xfrm>
              <a:off x="1037880" y="1159920"/>
              <a:ext cx="11144160" cy="4497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2D9090-8386-4FE4-8983-C5A594ABCB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8520" y="1150560"/>
                <a:ext cx="11162880" cy="45165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0AE0DCB-E84E-49C8-986D-641DBF52E1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32" y="2296413"/>
            <a:ext cx="1043869" cy="7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90" y="103910"/>
            <a:ext cx="10515600" cy="714873"/>
          </a:xfrm>
        </p:spPr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Logistic regression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88" y="4204912"/>
            <a:ext cx="3018978" cy="251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7691" y="4501918"/>
            <a:ext cx="276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(    = sigmoid function)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7" y="4199556"/>
            <a:ext cx="2126168" cy="901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87" y="4154178"/>
            <a:ext cx="2785350" cy="901830"/>
          </a:xfrm>
          <a:prstGeom prst="rect">
            <a:avLst/>
          </a:prstGeom>
        </p:spPr>
      </p:pic>
      <p:grpSp>
        <p:nvGrpSpPr>
          <p:cNvPr id="175" name="Group 174"/>
          <p:cNvGrpSpPr/>
          <p:nvPr/>
        </p:nvGrpSpPr>
        <p:grpSpPr>
          <a:xfrm>
            <a:off x="1374916" y="1632878"/>
            <a:ext cx="2505922" cy="2244908"/>
            <a:chOff x="1345642" y="1891630"/>
            <a:chExt cx="2505922" cy="2244908"/>
          </a:xfrm>
        </p:grpSpPr>
        <p:grpSp>
          <p:nvGrpSpPr>
            <p:cNvPr id="9" name="Group 8"/>
            <p:cNvGrpSpPr/>
            <p:nvPr/>
          </p:nvGrpSpPr>
          <p:grpSpPr>
            <a:xfrm>
              <a:off x="1345642" y="1936273"/>
              <a:ext cx="2485587" cy="2200265"/>
              <a:chOff x="306551" y="747415"/>
              <a:chExt cx="2485587" cy="220026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Oval 122"/>
            <p:cNvSpPr/>
            <p:nvPr/>
          </p:nvSpPr>
          <p:spPr>
            <a:xfrm>
              <a:off x="2769019" y="283457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/>
            <p:cNvSpPr/>
            <p:nvPr/>
          </p:nvSpPr>
          <p:spPr>
            <a:xfrm>
              <a:off x="3428777" y="20370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>
              <a:off x="3581177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>
              <a:off x="3207101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>
              <a:off x="3359501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>
              <a:off x="2749905" y="20647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>
              <a:off x="2902305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>
              <a:off x="2528229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>
              <a:off x="2472098" y="189163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99955" y="193997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3733577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/>
            <p:cNvSpPr/>
            <p:nvPr/>
          </p:nvSpPr>
          <p:spPr>
            <a:xfrm>
              <a:off x="2871252" y="246690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/>
            <p:cNvSpPr/>
            <p:nvPr/>
          </p:nvSpPr>
          <p:spPr>
            <a:xfrm>
              <a:off x="3044357" y="273317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/>
            <p:cNvSpPr/>
            <p:nvPr/>
          </p:nvSpPr>
          <p:spPr>
            <a:xfrm>
              <a:off x="2662693" y="2445569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/>
            <p:cNvSpPr/>
            <p:nvPr/>
          </p:nvSpPr>
          <p:spPr>
            <a:xfrm>
              <a:off x="3109270" y="251463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/>
            <p:cNvSpPr/>
            <p:nvPr/>
          </p:nvSpPr>
          <p:spPr>
            <a:xfrm>
              <a:off x="2503820" y="275585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/>
            <p:cNvSpPr/>
            <p:nvPr/>
          </p:nvSpPr>
          <p:spPr>
            <a:xfrm>
              <a:off x="2282856" y="243936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/>
            <p:cNvSpPr/>
            <p:nvPr/>
          </p:nvSpPr>
          <p:spPr>
            <a:xfrm>
              <a:off x="3387674" y="272863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/>
            <p:cNvSpPr/>
            <p:nvPr/>
          </p:nvSpPr>
          <p:spPr>
            <a:xfrm>
              <a:off x="2193904" y="194761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/>
            <p:cNvSpPr/>
            <p:nvPr/>
          </p:nvSpPr>
          <p:spPr>
            <a:xfrm>
              <a:off x="2045053" y="27954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/>
            <p:cNvSpPr/>
            <p:nvPr/>
          </p:nvSpPr>
          <p:spPr>
            <a:xfrm>
              <a:off x="1880268" y="21638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/>
            <p:cNvSpPr/>
            <p:nvPr/>
          </p:nvSpPr>
          <p:spPr>
            <a:xfrm>
              <a:off x="2238019" y="32721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/>
            <p:cNvSpPr/>
            <p:nvPr/>
          </p:nvSpPr>
          <p:spPr>
            <a:xfrm>
              <a:off x="2045053" y="225716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/>
            <p:cNvSpPr/>
            <p:nvPr/>
          </p:nvSpPr>
          <p:spPr>
            <a:xfrm>
              <a:off x="1865232" y="329287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/>
            <p:cNvSpPr/>
            <p:nvPr/>
          </p:nvSpPr>
          <p:spPr>
            <a:xfrm>
              <a:off x="1916963" y="350998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/>
            <p:cNvSpPr/>
            <p:nvPr/>
          </p:nvSpPr>
          <p:spPr>
            <a:xfrm>
              <a:off x="2390419" y="34245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/>
            <p:cNvSpPr/>
            <p:nvPr/>
          </p:nvSpPr>
          <p:spPr>
            <a:xfrm>
              <a:off x="2026407" y="300451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/>
            <p:cNvSpPr/>
            <p:nvPr/>
          </p:nvSpPr>
          <p:spPr>
            <a:xfrm>
              <a:off x="2425831" y="307378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/>
            <p:cNvSpPr/>
            <p:nvPr/>
          </p:nvSpPr>
          <p:spPr>
            <a:xfrm>
              <a:off x="1793079" y="299097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/>
            <p:cNvSpPr/>
            <p:nvPr/>
          </p:nvSpPr>
          <p:spPr>
            <a:xfrm>
              <a:off x="2244892" y="3051983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/>
            <p:cNvSpPr/>
            <p:nvPr/>
          </p:nvSpPr>
          <p:spPr>
            <a:xfrm>
              <a:off x="1835609" y="2616977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/>
            <p:cNvSpPr/>
            <p:nvPr/>
          </p:nvSpPr>
          <p:spPr>
            <a:xfrm>
              <a:off x="2682676" y="329896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/>
            <p:cNvSpPr/>
            <p:nvPr/>
          </p:nvSpPr>
          <p:spPr>
            <a:xfrm>
              <a:off x="2184284" y="357360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/>
            <p:cNvSpPr/>
            <p:nvPr/>
          </p:nvSpPr>
          <p:spPr>
            <a:xfrm>
              <a:off x="2541235" y="35885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>
              <a:off x="3014192" y="323678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>
              <a:off x="2803083" y="343997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>
              <a:off x="3229182" y="32327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>
              <a:off x="3394551" y="341009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>
              <a:off x="3048378" y="349796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>
              <a:off x="3474469" y="303359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>
              <a:off x="3169126" y="295181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>
              <a:off x="2960567" y="293048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409827" y="1597271"/>
            <a:ext cx="2505922" cy="2244908"/>
            <a:chOff x="1345642" y="1891630"/>
            <a:chExt cx="2505922" cy="2244908"/>
          </a:xfrm>
        </p:grpSpPr>
        <p:grpSp>
          <p:nvGrpSpPr>
            <p:cNvPr id="177" name="Group 176"/>
            <p:cNvGrpSpPr/>
            <p:nvPr/>
          </p:nvGrpSpPr>
          <p:grpSpPr>
            <a:xfrm>
              <a:off x="1345642" y="1936273"/>
              <a:ext cx="2485587" cy="2200265"/>
              <a:chOff x="306551" y="747415"/>
              <a:chExt cx="2485587" cy="2200265"/>
            </a:xfrm>
          </p:grpSpPr>
          <p:sp>
            <p:nvSpPr>
              <p:cNvPr id="220" name="TextBox 219"/>
              <p:cNvSpPr txBox="1"/>
              <p:nvPr/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22" name="Straight Arrow Connector 221"/>
              <p:cNvCxnSpPr/>
              <p:nvPr/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Oval 177"/>
            <p:cNvSpPr/>
            <p:nvPr/>
          </p:nvSpPr>
          <p:spPr>
            <a:xfrm>
              <a:off x="2769019" y="283457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/>
            <p:cNvSpPr/>
            <p:nvPr/>
          </p:nvSpPr>
          <p:spPr>
            <a:xfrm>
              <a:off x="3428777" y="20370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/>
            <p:cNvSpPr/>
            <p:nvPr/>
          </p:nvSpPr>
          <p:spPr>
            <a:xfrm>
              <a:off x="3581177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/>
            <p:cNvSpPr/>
            <p:nvPr/>
          </p:nvSpPr>
          <p:spPr>
            <a:xfrm>
              <a:off x="3207101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/>
            <p:cNvSpPr/>
            <p:nvPr/>
          </p:nvSpPr>
          <p:spPr>
            <a:xfrm>
              <a:off x="3359501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/>
            <p:cNvSpPr/>
            <p:nvPr/>
          </p:nvSpPr>
          <p:spPr>
            <a:xfrm>
              <a:off x="2749905" y="20647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/>
            <p:cNvSpPr/>
            <p:nvPr/>
          </p:nvSpPr>
          <p:spPr>
            <a:xfrm>
              <a:off x="2902305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/>
            <p:cNvSpPr/>
            <p:nvPr/>
          </p:nvSpPr>
          <p:spPr>
            <a:xfrm>
              <a:off x="2528229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/>
            <p:cNvSpPr/>
            <p:nvPr/>
          </p:nvSpPr>
          <p:spPr>
            <a:xfrm>
              <a:off x="2472098" y="189163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2999955" y="193997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/>
            <p:cNvSpPr/>
            <p:nvPr/>
          </p:nvSpPr>
          <p:spPr>
            <a:xfrm>
              <a:off x="3733577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2871252" y="246690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/>
            <p:cNvSpPr/>
            <p:nvPr/>
          </p:nvSpPr>
          <p:spPr>
            <a:xfrm>
              <a:off x="3044357" y="273317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/>
            <p:cNvSpPr/>
            <p:nvPr/>
          </p:nvSpPr>
          <p:spPr>
            <a:xfrm>
              <a:off x="2662693" y="2445569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/>
            <p:cNvSpPr/>
            <p:nvPr/>
          </p:nvSpPr>
          <p:spPr>
            <a:xfrm>
              <a:off x="3109270" y="251463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/>
            <p:cNvSpPr/>
            <p:nvPr/>
          </p:nvSpPr>
          <p:spPr>
            <a:xfrm>
              <a:off x="2503820" y="275585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/>
            <p:cNvSpPr/>
            <p:nvPr/>
          </p:nvSpPr>
          <p:spPr>
            <a:xfrm>
              <a:off x="2282856" y="243936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/>
            <p:cNvSpPr/>
            <p:nvPr/>
          </p:nvSpPr>
          <p:spPr>
            <a:xfrm>
              <a:off x="3387674" y="272863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/>
            <p:cNvSpPr/>
            <p:nvPr/>
          </p:nvSpPr>
          <p:spPr>
            <a:xfrm>
              <a:off x="2193904" y="194761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/>
            <p:cNvSpPr/>
            <p:nvPr/>
          </p:nvSpPr>
          <p:spPr>
            <a:xfrm>
              <a:off x="2045053" y="27954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/>
            <p:cNvSpPr/>
            <p:nvPr/>
          </p:nvSpPr>
          <p:spPr>
            <a:xfrm>
              <a:off x="1880268" y="21638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/>
            <p:cNvSpPr/>
            <p:nvPr/>
          </p:nvSpPr>
          <p:spPr>
            <a:xfrm>
              <a:off x="2238019" y="32721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/>
            <p:cNvSpPr/>
            <p:nvPr/>
          </p:nvSpPr>
          <p:spPr>
            <a:xfrm>
              <a:off x="2045053" y="225716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/>
            <p:cNvSpPr/>
            <p:nvPr/>
          </p:nvSpPr>
          <p:spPr>
            <a:xfrm>
              <a:off x="1865232" y="329287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/>
            <p:cNvSpPr/>
            <p:nvPr/>
          </p:nvSpPr>
          <p:spPr>
            <a:xfrm>
              <a:off x="1916963" y="350998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3" name="Oval 202"/>
            <p:cNvSpPr/>
            <p:nvPr/>
          </p:nvSpPr>
          <p:spPr>
            <a:xfrm>
              <a:off x="2390419" y="34245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/>
            <p:cNvSpPr/>
            <p:nvPr/>
          </p:nvSpPr>
          <p:spPr>
            <a:xfrm>
              <a:off x="2026407" y="300451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/>
            <p:cNvSpPr/>
            <p:nvPr/>
          </p:nvSpPr>
          <p:spPr>
            <a:xfrm>
              <a:off x="2425831" y="307378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/>
            <p:cNvSpPr/>
            <p:nvPr/>
          </p:nvSpPr>
          <p:spPr>
            <a:xfrm>
              <a:off x="1793079" y="299097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/>
            <p:cNvSpPr/>
            <p:nvPr/>
          </p:nvSpPr>
          <p:spPr>
            <a:xfrm>
              <a:off x="2244892" y="3051983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/>
            <p:cNvSpPr/>
            <p:nvPr/>
          </p:nvSpPr>
          <p:spPr>
            <a:xfrm>
              <a:off x="1835609" y="2616977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/>
            <p:cNvSpPr/>
            <p:nvPr/>
          </p:nvSpPr>
          <p:spPr>
            <a:xfrm>
              <a:off x="2682676" y="329896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/>
            <p:cNvSpPr/>
            <p:nvPr/>
          </p:nvSpPr>
          <p:spPr>
            <a:xfrm>
              <a:off x="2184284" y="357360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/>
            <p:cNvSpPr/>
            <p:nvPr/>
          </p:nvSpPr>
          <p:spPr>
            <a:xfrm>
              <a:off x="2541235" y="35885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/>
            <p:cNvSpPr/>
            <p:nvPr/>
          </p:nvSpPr>
          <p:spPr>
            <a:xfrm>
              <a:off x="3014192" y="323678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/>
            <p:cNvSpPr/>
            <p:nvPr/>
          </p:nvSpPr>
          <p:spPr>
            <a:xfrm>
              <a:off x="2803083" y="343997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/>
            <p:cNvSpPr/>
            <p:nvPr/>
          </p:nvSpPr>
          <p:spPr>
            <a:xfrm>
              <a:off x="3229182" y="32327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/>
            <p:cNvSpPr/>
            <p:nvPr/>
          </p:nvSpPr>
          <p:spPr>
            <a:xfrm>
              <a:off x="3394551" y="341009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/>
            <p:cNvSpPr/>
            <p:nvPr/>
          </p:nvSpPr>
          <p:spPr>
            <a:xfrm>
              <a:off x="3048378" y="349796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/>
            <p:cNvSpPr/>
            <p:nvPr/>
          </p:nvSpPr>
          <p:spPr>
            <a:xfrm>
              <a:off x="3474469" y="303359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/>
            <p:cNvSpPr/>
            <p:nvPr/>
          </p:nvSpPr>
          <p:spPr>
            <a:xfrm>
              <a:off x="3169126" y="295181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/>
            <p:cNvSpPr/>
            <p:nvPr/>
          </p:nvSpPr>
          <p:spPr>
            <a:xfrm>
              <a:off x="2960567" y="293048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910325" y="1581753"/>
            <a:ext cx="2505922" cy="2244908"/>
            <a:chOff x="1345642" y="1891630"/>
            <a:chExt cx="2505922" cy="2244908"/>
          </a:xfrm>
        </p:grpSpPr>
        <p:grpSp>
          <p:nvGrpSpPr>
            <p:cNvPr id="225" name="Group 224"/>
            <p:cNvGrpSpPr/>
            <p:nvPr/>
          </p:nvGrpSpPr>
          <p:grpSpPr>
            <a:xfrm>
              <a:off x="1345642" y="1936273"/>
              <a:ext cx="2485587" cy="2200265"/>
              <a:chOff x="306551" y="747415"/>
              <a:chExt cx="2485587" cy="2200265"/>
            </a:xfrm>
          </p:grpSpPr>
          <p:sp>
            <p:nvSpPr>
              <p:cNvPr id="268" name="TextBox 267"/>
              <p:cNvSpPr txBox="1"/>
              <p:nvPr/>
            </p:nvSpPr>
            <p:spPr>
              <a:xfrm>
                <a:off x="1546700" y="2578348"/>
                <a:ext cx="362600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306551" y="1202476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</a:p>
            </p:txBody>
          </p: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69151" y="747415"/>
                <a:ext cx="0" cy="199568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>
                <a:off x="560369" y="2589944"/>
                <a:ext cx="2231769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6" name="Oval 225"/>
            <p:cNvSpPr/>
            <p:nvPr/>
          </p:nvSpPr>
          <p:spPr>
            <a:xfrm>
              <a:off x="2769019" y="283457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/>
            <p:cNvSpPr/>
            <p:nvPr/>
          </p:nvSpPr>
          <p:spPr>
            <a:xfrm>
              <a:off x="3428777" y="20370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/>
            <p:cNvSpPr/>
            <p:nvPr/>
          </p:nvSpPr>
          <p:spPr>
            <a:xfrm>
              <a:off x="3581177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Oval 228"/>
            <p:cNvSpPr/>
            <p:nvPr/>
          </p:nvSpPr>
          <p:spPr>
            <a:xfrm>
              <a:off x="3207101" y="21894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Oval 229"/>
            <p:cNvSpPr/>
            <p:nvPr/>
          </p:nvSpPr>
          <p:spPr>
            <a:xfrm>
              <a:off x="3359501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Oval 230"/>
            <p:cNvSpPr/>
            <p:nvPr/>
          </p:nvSpPr>
          <p:spPr>
            <a:xfrm>
              <a:off x="2749905" y="20647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Oval 231"/>
            <p:cNvSpPr/>
            <p:nvPr/>
          </p:nvSpPr>
          <p:spPr>
            <a:xfrm>
              <a:off x="2902305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Oval 232"/>
            <p:cNvSpPr/>
            <p:nvPr/>
          </p:nvSpPr>
          <p:spPr>
            <a:xfrm>
              <a:off x="2528229" y="221718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/>
            <p:cNvSpPr/>
            <p:nvPr/>
          </p:nvSpPr>
          <p:spPr>
            <a:xfrm>
              <a:off x="2472098" y="189163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Oval 234"/>
            <p:cNvSpPr/>
            <p:nvPr/>
          </p:nvSpPr>
          <p:spPr>
            <a:xfrm>
              <a:off x="2999955" y="193997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Oval 235"/>
            <p:cNvSpPr/>
            <p:nvPr/>
          </p:nvSpPr>
          <p:spPr>
            <a:xfrm>
              <a:off x="3733577" y="234187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Oval 236"/>
            <p:cNvSpPr/>
            <p:nvPr/>
          </p:nvSpPr>
          <p:spPr>
            <a:xfrm>
              <a:off x="2871252" y="2466900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Oval 237"/>
            <p:cNvSpPr/>
            <p:nvPr/>
          </p:nvSpPr>
          <p:spPr>
            <a:xfrm>
              <a:off x="3044357" y="273317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Oval 238"/>
            <p:cNvSpPr/>
            <p:nvPr/>
          </p:nvSpPr>
          <p:spPr>
            <a:xfrm>
              <a:off x="2662693" y="2445569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Oval 239"/>
            <p:cNvSpPr/>
            <p:nvPr/>
          </p:nvSpPr>
          <p:spPr>
            <a:xfrm>
              <a:off x="3109270" y="2514635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Oval 240"/>
            <p:cNvSpPr/>
            <p:nvPr/>
          </p:nvSpPr>
          <p:spPr>
            <a:xfrm>
              <a:off x="2503820" y="275585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Oval 241"/>
            <p:cNvSpPr/>
            <p:nvPr/>
          </p:nvSpPr>
          <p:spPr>
            <a:xfrm>
              <a:off x="2282856" y="2439363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Oval 242"/>
            <p:cNvSpPr/>
            <p:nvPr/>
          </p:nvSpPr>
          <p:spPr>
            <a:xfrm>
              <a:off x="3387674" y="272863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Oval 243"/>
            <p:cNvSpPr/>
            <p:nvPr/>
          </p:nvSpPr>
          <p:spPr>
            <a:xfrm>
              <a:off x="2193904" y="194761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Oval 244"/>
            <p:cNvSpPr/>
            <p:nvPr/>
          </p:nvSpPr>
          <p:spPr>
            <a:xfrm>
              <a:off x="2045053" y="27954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Oval 245"/>
            <p:cNvSpPr/>
            <p:nvPr/>
          </p:nvSpPr>
          <p:spPr>
            <a:xfrm>
              <a:off x="1880268" y="216387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Oval 246"/>
            <p:cNvSpPr/>
            <p:nvPr/>
          </p:nvSpPr>
          <p:spPr>
            <a:xfrm>
              <a:off x="2238019" y="32721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Oval 247"/>
            <p:cNvSpPr/>
            <p:nvPr/>
          </p:nvSpPr>
          <p:spPr>
            <a:xfrm>
              <a:off x="2045053" y="225716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Oval 248"/>
            <p:cNvSpPr/>
            <p:nvPr/>
          </p:nvSpPr>
          <p:spPr>
            <a:xfrm>
              <a:off x="1865232" y="329287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Oval 249"/>
            <p:cNvSpPr/>
            <p:nvPr/>
          </p:nvSpPr>
          <p:spPr>
            <a:xfrm>
              <a:off x="1916963" y="350998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Oval 250"/>
            <p:cNvSpPr/>
            <p:nvPr/>
          </p:nvSpPr>
          <p:spPr>
            <a:xfrm>
              <a:off x="2390419" y="342453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Oval 251"/>
            <p:cNvSpPr/>
            <p:nvPr/>
          </p:nvSpPr>
          <p:spPr>
            <a:xfrm>
              <a:off x="2026407" y="3004518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Oval 252"/>
            <p:cNvSpPr/>
            <p:nvPr/>
          </p:nvSpPr>
          <p:spPr>
            <a:xfrm>
              <a:off x="2425831" y="307378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Oval 253"/>
            <p:cNvSpPr/>
            <p:nvPr/>
          </p:nvSpPr>
          <p:spPr>
            <a:xfrm>
              <a:off x="1793079" y="2990970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Oval 254"/>
            <p:cNvSpPr/>
            <p:nvPr/>
          </p:nvSpPr>
          <p:spPr>
            <a:xfrm>
              <a:off x="2244892" y="3051983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Oval 255"/>
            <p:cNvSpPr/>
            <p:nvPr/>
          </p:nvSpPr>
          <p:spPr>
            <a:xfrm>
              <a:off x="1835609" y="2616977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Oval 256"/>
            <p:cNvSpPr/>
            <p:nvPr/>
          </p:nvSpPr>
          <p:spPr>
            <a:xfrm>
              <a:off x="2682676" y="3298969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Oval 257"/>
            <p:cNvSpPr/>
            <p:nvPr/>
          </p:nvSpPr>
          <p:spPr>
            <a:xfrm>
              <a:off x="2184284" y="357360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9" name="Oval 258"/>
            <p:cNvSpPr/>
            <p:nvPr/>
          </p:nvSpPr>
          <p:spPr>
            <a:xfrm>
              <a:off x="2541235" y="35885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val 259"/>
            <p:cNvSpPr/>
            <p:nvPr/>
          </p:nvSpPr>
          <p:spPr>
            <a:xfrm>
              <a:off x="3014192" y="3236786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val 260"/>
            <p:cNvSpPr/>
            <p:nvPr/>
          </p:nvSpPr>
          <p:spPr>
            <a:xfrm>
              <a:off x="2803083" y="343997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Oval 261"/>
            <p:cNvSpPr/>
            <p:nvPr/>
          </p:nvSpPr>
          <p:spPr>
            <a:xfrm>
              <a:off x="3229182" y="3232745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Oval 262"/>
            <p:cNvSpPr/>
            <p:nvPr/>
          </p:nvSpPr>
          <p:spPr>
            <a:xfrm>
              <a:off x="3394551" y="3410092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val 263"/>
            <p:cNvSpPr/>
            <p:nvPr/>
          </p:nvSpPr>
          <p:spPr>
            <a:xfrm>
              <a:off x="3048378" y="349796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val 264"/>
            <p:cNvSpPr/>
            <p:nvPr/>
          </p:nvSpPr>
          <p:spPr>
            <a:xfrm>
              <a:off x="3474469" y="3033591"/>
              <a:ext cx="117987" cy="127820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val 265"/>
            <p:cNvSpPr/>
            <p:nvPr/>
          </p:nvSpPr>
          <p:spPr>
            <a:xfrm>
              <a:off x="3169126" y="2951812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Oval 266"/>
            <p:cNvSpPr/>
            <p:nvPr/>
          </p:nvSpPr>
          <p:spPr>
            <a:xfrm>
              <a:off x="2960567" y="2930481"/>
              <a:ext cx="117987" cy="12782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9E1774-1F70-4AC4-9179-2FF410AB47C1}"/>
                  </a:ext>
                </a:extLst>
              </p14:cNvPr>
              <p14:cNvContentPartPr/>
              <p14:nvPr/>
            </p14:nvContentPartPr>
            <p14:xfrm>
              <a:off x="1119600" y="1363320"/>
              <a:ext cx="9383400" cy="3846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9E1774-1F70-4AC4-9179-2FF410AB47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0240" y="1353960"/>
                <a:ext cx="9402120" cy="38653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527BF80-C7DE-4E6E-9A7F-16A5F7E66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856" y="2998520"/>
            <a:ext cx="930428" cy="6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474027" cy="55860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5658F"/>
                </a:solidFill>
              </a:rPr>
              <a:t>Regularization</a:t>
            </a:r>
            <a:endParaRPr lang="en-GB" dirty="0">
              <a:solidFill>
                <a:srgbClr val="35658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79638" y="2969679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Small values for parameters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Calibri" pitchFamily="34" charset="0"/>
                  <a:buChar char="―"/>
                </a:pPr>
                <a:r>
                  <a:rPr lang="en-US" sz="2400" dirty="0"/>
                  <a:t>“Simpler” hypothesis</a:t>
                </a:r>
              </a:p>
              <a:p>
                <a:pPr marL="914400" lvl="1" indent="-457200">
                  <a:buFont typeface="Calibri" pitchFamily="34" charset="0"/>
                  <a:buChar char="―"/>
                </a:pPr>
                <a:r>
                  <a:rPr lang="en-US" sz="2400" dirty="0"/>
                  <a:t>Less prone to overfitting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38" y="2969679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l="-1500" t="-4061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82686" y="4530526"/>
            <a:ext cx="526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By forcing the optimization to minimize over the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2211" y="5565827"/>
                <a:ext cx="4435056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1" y="5565827"/>
                <a:ext cx="4435056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E597E9-8D6E-4E8C-A6C0-A6744840B321}"/>
                  </a:ext>
                </a:extLst>
              </p14:cNvPr>
              <p14:cNvContentPartPr/>
              <p14:nvPr/>
            </p14:nvContentPartPr>
            <p14:xfrm>
              <a:off x="5143224" y="5509416"/>
              <a:ext cx="2554920" cy="10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E597E9-8D6E-4E8C-A6C0-A6744840B3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3864" y="5500056"/>
                <a:ext cx="2573640" cy="1036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Image result for chaining">
            <a:extLst>
              <a:ext uri="{FF2B5EF4-FFF2-40B4-BE49-F238E27FC236}">
                <a16:creationId xmlns:a16="http://schemas.microsoft.com/office/drawing/2014/main" id="{A543AC12-8205-47CE-82E7-B37A242B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295" y="923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93EC3-5D6C-4560-9FB0-9CF8FB93092E}"/>
              </a:ext>
            </a:extLst>
          </p:cNvPr>
          <p:cNvSpPr/>
          <p:nvPr/>
        </p:nvSpPr>
        <p:spPr>
          <a:xfrm>
            <a:off x="1074188" y="14070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i="1" dirty="0">
                <a:effectLst/>
                <a:latin typeface="medium-content-serif-font"/>
              </a:rPr>
              <a:t>this technique discourages learning a more complex or flexible model, so as to avoid the risk of overfitting.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7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24ED-BE3E-41FD-A22C-178BED7D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9224" cy="5414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>
                <a:solidFill>
                  <a:srgbClr val="35658F"/>
                </a:solidFill>
              </a:rPr>
              <a:t>M</a:t>
            </a:r>
            <a:endParaRPr lang="en-US" dirty="0">
              <a:solidFill>
                <a:srgbClr val="35658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A13EA6-2C94-452F-8E1C-CC37B49FD76F}"/>
              </a:ext>
            </a:extLst>
          </p:cNvPr>
          <p:cNvGrpSpPr/>
          <p:nvPr/>
        </p:nvGrpSpPr>
        <p:grpSpPr>
          <a:xfrm>
            <a:off x="9377278" y="573024"/>
            <a:ext cx="1757066" cy="1990868"/>
            <a:chOff x="9377278" y="573024"/>
            <a:chExt cx="1757066" cy="1990868"/>
          </a:xfrm>
        </p:grpSpPr>
        <p:pic>
          <p:nvPicPr>
            <p:cNvPr id="1028" name="Picture 4" descr="Image result for prior knowledge">
              <a:extLst>
                <a:ext uri="{FF2B5EF4-FFF2-40B4-BE49-F238E27FC236}">
                  <a16:creationId xmlns:a16="http://schemas.microsoft.com/office/drawing/2014/main" id="{140F1E41-DBA1-46D4-9BB1-C99E0E937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278" y="573024"/>
              <a:ext cx="1757066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59587-6C12-4651-8BF9-A5DD9395DE4E}"/>
                </a:ext>
              </a:extLst>
            </p:cNvPr>
            <p:cNvSpPr txBox="1"/>
            <p:nvPr/>
          </p:nvSpPr>
          <p:spPr>
            <a:xfrm>
              <a:off x="9841992" y="2194560"/>
              <a:ext cx="886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Prior</a:t>
              </a:r>
              <a:endParaRPr lang="en-US" b="1" dirty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81739C-E5AA-49D0-BA27-214EDDFA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591" y="1960066"/>
            <a:ext cx="6262487" cy="29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65CE9A-9688-42FD-900B-DD921CB74E95}"/>
              </a:ext>
            </a:extLst>
          </p:cNvPr>
          <p:cNvSpPr/>
          <p:nvPr/>
        </p:nvSpPr>
        <p:spPr>
          <a:xfrm>
            <a:off x="6656832" y="5439237"/>
            <a:ext cx="1487424" cy="374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posterior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62E171-F053-4288-B2B1-6C0AA1537E0A}"/>
              </a:ext>
            </a:extLst>
          </p:cNvPr>
          <p:cNvSpPr/>
          <p:nvPr/>
        </p:nvSpPr>
        <p:spPr>
          <a:xfrm>
            <a:off x="1255776" y="5439237"/>
            <a:ext cx="9473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parameter values are found such that they maximise                           that the process described by the model produced the data that were actually observed.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9A286D3-BBE9-406D-A96C-8988D554E993}"/>
              </a:ext>
            </a:extLst>
          </p:cNvPr>
          <p:cNvSpPr/>
          <p:nvPr/>
        </p:nvSpPr>
        <p:spPr>
          <a:xfrm rot="10800000">
            <a:off x="1377696" y="2657856"/>
            <a:ext cx="401384" cy="1325563"/>
          </a:xfrm>
          <a:prstGeom prst="downArrow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8E177-310F-418D-8520-A719676806F4}"/>
              </a:ext>
            </a:extLst>
          </p:cNvPr>
          <p:cNvSpPr/>
          <p:nvPr/>
        </p:nvSpPr>
        <p:spPr>
          <a:xfrm>
            <a:off x="838200" y="302252"/>
            <a:ext cx="2417064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Maximum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7446AE-7531-41BC-B233-3FB55AE914AB}"/>
              </a:ext>
            </a:extLst>
          </p:cNvPr>
          <p:cNvSpPr/>
          <p:nvPr/>
        </p:nvSpPr>
        <p:spPr>
          <a:xfrm>
            <a:off x="1304544" y="284994"/>
            <a:ext cx="502061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GB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A</a:t>
            </a:r>
            <a:endParaRPr lang="en-US" sz="4400" dirty="0">
              <a:solidFill>
                <a:srgbClr val="35658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502B0-8638-4114-A720-377CFA48098C}"/>
              </a:ext>
            </a:extLst>
          </p:cNvPr>
          <p:cNvSpPr/>
          <p:nvPr/>
        </p:nvSpPr>
        <p:spPr>
          <a:xfrm>
            <a:off x="1657006" y="284993"/>
            <a:ext cx="471604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GB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P</a:t>
            </a:r>
            <a:endParaRPr lang="en-US" sz="4400" dirty="0">
              <a:solidFill>
                <a:srgbClr val="35658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974E8A-F11B-4803-BE58-74B7790D2D9F}"/>
              </a:ext>
            </a:extLst>
          </p:cNvPr>
          <p:cNvSpPr/>
          <p:nvPr/>
        </p:nvSpPr>
        <p:spPr>
          <a:xfrm>
            <a:off x="3187736" y="272473"/>
            <a:ext cx="510197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B5A597-44E9-4AC4-AE3B-EAFCF30B934D}"/>
              </a:ext>
            </a:extLst>
          </p:cNvPr>
          <p:cNvSpPr/>
          <p:nvPr/>
        </p:nvSpPr>
        <p:spPr>
          <a:xfrm>
            <a:off x="3575304" y="267911"/>
            <a:ext cx="2417064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posteriori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08110-E306-4340-A7C9-363D72FB21BB}"/>
              </a:ext>
            </a:extLst>
          </p:cNvPr>
          <p:cNvSpPr/>
          <p:nvPr/>
        </p:nvSpPr>
        <p:spPr>
          <a:xfrm>
            <a:off x="5902847" y="267910"/>
            <a:ext cx="2591222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35658F"/>
                </a:solidFill>
                <a:latin typeface="+mj-lt"/>
                <a:ea typeface="+mj-ea"/>
                <a:cs typeface="+mj-cs"/>
              </a:rPr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282297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871"/>
                                  </p:iterate>
                                  <p:childTnLst>
                                    <p:set>
                                      <p:cBhvr override="childStyle">
                                        <p:cTn id="19" dur="19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9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19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727"/>
                                  </p:iterate>
                                  <p:childTnLst>
                                    <p:set>
                                      <p:cBhvr override="childStyle">
                                        <p:cTn id="23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532 L 0.15039 0.0032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41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15768 0.0034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allAtOnce"/>
      <p:bldP spid="11" grpId="1" build="allAtOnce"/>
      <p:bldP spid="13" grpId="0" animBg="1"/>
      <p:bldP spid="14" grpId="0"/>
      <p:bldP spid="15" grpId="0"/>
      <p:bldP spid="15" grpId="1"/>
      <p:bldP spid="16" grpId="0"/>
      <p:bldP spid="16" grpId="1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3E39-2DD9-43F6-A2DA-396FD3D3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 to the Bayesian Realm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915F9-EC6E-4E1B-BAC2-F113D0400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96" y="1825625"/>
            <a:ext cx="6234008" cy="4351338"/>
          </a:xfrm>
        </p:spPr>
      </p:pic>
      <p:pic>
        <p:nvPicPr>
          <p:cNvPr id="2050" name="Picture 2" descr="https://www.johndcook.com/black_blue_g.jpg">
            <a:extLst>
              <a:ext uri="{FF2B5EF4-FFF2-40B4-BE49-F238E27FC236}">
                <a16:creationId xmlns:a16="http://schemas.microsoft.com/office/drawing/2014/main" id="{5CD15100-9F77-452E-A694-ECFE7708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2769"/>
            <a:ext cx="11138489" cy="44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4E76EA-E40F-498E-BE55-4CB8BBA7C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72" y="2457640"/>
            <a:ext cx="6184391" cy="27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4CD8-6037-4EAC-B7F7-79497C0A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mage result for gaussian process prediction">
            <a:extLst>
              <a:ext uri="{FF2B5EF4-FFF2-40B4-BE49-F238E27FC236}">
                <a16:creationId xmlns:a16="http://schemas.microsoft.com/office/drawing/2014/main" id="{1E62CA74-392A-44AE-9B46-9916AD31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00" y="1690688"/>
            <a:ext cx="8894231" cy="45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johndcook.com/black_blue_g.jpg">
            <a:extLst>
              <a:ext uri="{FF2B5EF4-FFF2-40B4-BE49-F238E27FC236}">
                <a16:creationId xmlns:a16="http://schemas.microsoft.com/office/drawing/2014/main" id="{BE0B0BA6-BF27-4E3C-87CF-4A113BC56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5"/>
          <a:stretch/>
        </p:blipFill>
        <p:spPr bwMode="auto">
          <a:xfrm>
            <a:off x="1691639" y="1853183"/>
            <a:ext cx="7132703" cy="40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myfamilydnatest.com/wp-content/uploads/2018/10/dna-sampling.jpg">
            <a:extLst>
              <a:ext uri="{FF2B5EF4-FFF2-40B4-BE49-F238E27FC236}">
                <a16:creationId xmlns:a16="http://schemas.microsoft.com/office/drawing/2014/main" id="{3B87E33E-C100-49B0-87F9-05FC52B5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83" y="2113894"/>
            <a:ext cx="3909822" cy="275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EF236-449B-45AA-9393-F15362415FE4}"/>
              </a:ext>
            </a:extLst>
          </p:cNvPr>
          <p:cNvSpPr txBox="1"/>
          <p:nvPr/>
        </p:nvSpPr>
        <p:spPr>
          <a:xfrm>
            <a:off x="4352543" y="5029680"/>
            <a:ext cx="238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95000"/>
                  </a:schemeClr>
                </a:solidFill>
              </a:rPr>
              <a:t>Distribution over parameters 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4AAA7-CABD-4EBB-92B8-134915156BDF}"/>
              </a:ext>
            </a:extLst>
          </p:cNvPr>
          <p:cNvSpPr txBox="1"/>
          <p:nvPr/>
        </p:nvSpPr>
        <p:spPr>
          <a:xfrm>
            <a:off x="5548918" y="4394435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Take a sample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CEE1-4882-4972-BAA2-EF3D6179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C6BC714-154C-4337-8E5E-BFBAE0B580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49653"/>
            <a:ext cx="9737845" cy="547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DD447-C9E1-41B8-B3AF-523054692967}"/>
              </a:ext>
            </a:extLst>
          </p:cNvPr>
          <p:cNvSpPr txBox="1"/>
          <p:nvPr/>
        </p:nvSpPr>
        <p:spPr>
          <a:xfrm>
            <a:off x="1615954" y="5340096"/>
            <a:ext cx="2005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ED1D24"/>
                </a:solidFill>
              </a:rPr>
              <a:t>Fixed parameters value</a:t>
            </a:r>
            <a:endParaRPr lang="en-US" b="1" dirty="0">
              <a:solidFill>
                <a:srgbClr val="ED1D2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D8E36-A7F7-4291-BA7F-D9E916357614}"/>
              </a:ext>
            </a:extLst>
          </p:cNvPr>
          <p:cNvSpPr txBox="1"/>
          <p:nvPr/>
        </p:nvSpPr>
        <p:spPr>
          <a:xfrm>
            <a:off x="8771629" y="1027906"/>
            <a:ext cx="180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4156"/>
                </a:solidFill>
              </a:rPr>
              <a:t>Distribution over parameters value</a:t>
            </a:r>
            <a:endParaRPr lang="en-US" b="1" dirty="0">
              <a:solidFill>
                <a:srgbClr val="0041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3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348D-E8F2-4253-9375-0A35DD0F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B2A1-7CAC-4C98-82D2-459C525D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60B03-BE7F-4FA7-B6A7-1379FA1E6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32911"/>
          <a:stretch/>
        </p:blipFill>
        <p:spPr>
          <a:xfrm>
            <a:off x="1110446" y="793388"/>
            <a:ext cx="9284464" cy="5794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502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0212"/>
          </a:xfrm>
        </p:spPr>
        <p:txBody>
          <a:bodyPr/>
          <a:lstStyle/>
          <a:p>
            <a:r>
              <a:rPr lang="en-GB" dirty="0"/>
              <a:t>Arthur Samuel (1959). Machine Learning: Field of study that gives computers the ability to learn without being explicitly programmed.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1" y="2675458"/>
            <a:ext cx="8342465" cy="4058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5" y="4390686"/>
            <a:ext cx="1990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03" y="3663140"/>
            <a:ext cx="3357465" cy="223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4000779"/>
            <a:ext cx="3157226" cy="2077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06" y="730459"/>
            <a:ext cx="3415517" cy="256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" y="1573555"/>
            <a:ext cx="3139620" cy="1986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8620" y="3293808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 mining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83099" y="6141935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Speech Recognition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00673" y="6240921"/>
            <a:ext cx="1822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MT"/>
              </a:rPr>
              <a:t>Text analysis</a:t>
            </a:r>
            <a:r>
              <a:rPr lang="en-GB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333" y="373225"/>
            <a:ext cx="444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35658F"/>
                </a:solidFill>
              </a:rPr>
              <a:t>Applications of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7128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1"/>
          <p:cNvSpPr txBox="1">
            <a:spLocks noChangeArrowheads="1"/>
          </p:cNvSpPr>
          <p:nvPr/>
        </p:nvSpPr>
        <p:spPr bwMode="auto">
          <a:xfrm>
            <a:off x="7985240" y="2721588"/>
            <a:ext cx="2687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Social network analysis</a:t>
            </a:r>
          </a:p>
        </p:txBody>
      </p:sp>
      <p:grpSp>
        <p:nvGrpSpPr>
          <p:cNvPr id="5" name="Group 118"/>
          <p:cNvGrpSpPr>
            <a:grpSpLocks/>
          </p:cNvGrpSpPr>
          <p:nvPr/>
        </p:nvGrpSpPr>
        <p:grpSpPr bwMode="auto">
          <a:xfrm>
            <a:off x="661503" y="443322"/>
            <a:ext cx="3609975" cy="2035968"/>
            <a:chOff x="243" y="2112"/>
            <a:chExt cx="2274" cy="1710"/>
          </a:xfrm>
        </p:grpSpPr>
        <p:pic>
          <p:nvPicPr>
            <p:cNvPr id="6" name="Picture 9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3" y="2112"/>
              <a:ext cx="2274" cy="1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94"/>
            <p:cNvSpPr>
              <a:spLocks noChangeArrowheads="1"/>
            </p:cNvSpPr>
            <p:nvPr/>
          </p:nvSpPr>
          <p:spPr bwMode="auto">
            <a:xfrm>
              <a:off x="255" y="3732"/>
              <a:ext cx="1775" cy="9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/>
                <a:t>Image credit: NASA/JPL-Caltech/E. </a:t>
              </a:r>
              <a:r>
                <a:rPr lang="en-US" sz="700" dirty="0" err="1"/>
                <a:t>Churchwell</a:t>
              </a:r>
              <a:r>
                <a:rPr lang="en-US" sz="700" dirty="0"/>
                <a:t> (Univ. of Wisconsin, Madison) </a:t>
              </a:r>
            </a:p>
          </p:txBody>
        </p:sp>
      </p:grpSp>
      <p:sp>
        <p:nvSpPr>
          <p:cNvPr id="8" name="Text Box 95"/>
          <p:cNvSpPr txBox="1">
            <a:spLocks noChangeArrowheads="1"/>
          </p:cNvSpPr>
          <p:nvPr/>
        </p:nvSpPr>
        <p:spPr bwMode="auto">
          <a:xfrm>
            <a:off x="587216" y="2536922"/>
            <a:ext cx="318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Astronomical data analysis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0560" y="2906254"/>
            <a:ext cx="3722778" cy="3661371"/>
            <a:chOff x="330111" y="1807705"/>
            <a:chExt cx="4016551" cy="3950298"/>
          </a:xfrm>
        </p:grpSpPr>
        <p:graphicFrame>
          <p:nvGraphicFramePr>
            <p:cNvPr id="10" name="Chart 9"/>
            <p:cNvGraphicFramePr/>
            <p:nvPr>
              <p:extLst/>
            </p:nvPr>
          </p:nvGraphicFramePr>
          <p:xfrm>
            <a:off x="330111" y="1807705"/>
            <a:ext cx="4016551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226" y="258470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7186126" y="587988"/>
            <a:ext cx="3973513" cy="2277382"/>
            <a:chOff x="4648200" y="-19050"/>
            <a:chExt cx="3973513" cy="2277382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0" name="Straight Arrow Connector 39"/>
            <p:cNvCxnSpPr>
              <a:endCxn id="27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27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9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4" name="Straight Arrow Connector 43"/>
            <p:cNvCxnSpPr>
              <a:stCxn id="33" idx="1"/>
              <a:endCxn id="28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3" idx="3"/>
              <a:endCxn id="29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8" idx="1"/>
              <a:endCxn id="29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3"/>
              <a:endCxn id="38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3"/>
              <a:endCxn id="39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9" idx="1"/>
              <a:endCxn id="29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2" idx="1"/>
              <a:endCxn id="28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2" idx="3"/>
              <a:endCxn id="34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3"/>
              <a:endCxn id="36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7" idx="3"/>
              <a:endCxn id="36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2"/>
              <a:endCxn id="37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4" idx="2"/>
              <a:endCxn id="35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3"/>
              <a:endCxn id="39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5" idx="1"/>
              <a:endCxn id="32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2"/>
              <a:endCxn id="33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1360791" y="5659949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Market segmentation 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6" y="3603288"/>
            <a:ext cx="2752962" cy="2062064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601824" y="5757841"/>
            <a:ext cx="2237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Genome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410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1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9D5E14-A4FA-4BBB-BF6D-CF3A07D98B46}"/>
              </a:ext>
            </a:extLst>
          </p:cNvPr>
          <p:cNvGrpSpPr/>
          <p:nvPr/>
        </p:nvGrpSpPr>
        <p:grpSpPr>
          <a:xfrm>
            <a:off x="331894" y="1054989"/>
            <a:ext cx="3128009" cy="2676977"/>
            <a:chOff x="963425" y="1149942"/>
            <a:chExt cx="3128009" cy="26769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9EF6C8-04DA-420B-A047-3EDA51EFD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425" y="1149942"/>
              <a:ext cx="3128009" cy="23460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534BA9-3618-4BA5-8087-B172F24BEC2E}"/>
                </a:ext>
              </a:extLst>
            </p:cNvPr>
            <p:cNvSpPr/>
            <p:nvPr/>
          </p:nvSpPr>
          <p:spPr>
            <a:xfrm>
              <a:off x="1559050" y="3457587"/>
              <a:ext cx="172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Mimicking Bach.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5B8A1-50B5-4E76-9C6E-F561F0205299}"/>
              </a:ext>
            </a:extLst>
          </p:cNvPr>
          <p:cNvGrpSpPr/>
          <p:nvPr/>
        </p:nvGrpSpPr>
        <p:grpSpPr>
          <a:xfrm>
            <a:off x="449101" y="3911007"/>
            <a:ext cx="4730975" cy="2869645"/>
            <a:chOff x="449101" y="3911007"/>
            <a:chExt cx="4730975" cy="28696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EB5AF5-8DF5-42C9-AD7F-F32B6F3ADD32}"/>
                </a:ext>
              </a:extLst>
            </p:cNvPr>
            <p:cNvSpPr/>
            <p:nvPr/>
          </p:nvSpPr>
          <p:spPr>
            <a:xfrm>
              <a:off x="449101" y="6411320"/>
              <a:ext cx="47309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Playing Mario with deep reinforcement learning.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A8F1C9-8675-4B34-B532-C8DEF321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272" y="3911007"/>
              <a:ext cx="2500313" cy="25003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4A9CA-B194-4F4F-AF4B-6EB3404C05A9}"/>
              </a:ext>
            </a:extLst>
          </p:cNvPr>
          <p:cNvGrpSpPr/>
          <p:nvPr/>
        </p:nvGrpSpPr>
        <p:grpSpPr>
          <a:xfrm>
            <a:off x="5037252" y="4169605"/>
            <a:ext cx="2596032" cy="1843367"/>
            <a:chOff x="5037252" y="4169605"/>
            <a:chExt cx="2596032" cy="18433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69547C-B083-4BDC-B5F4-DAD5FD5BC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118" y="4169605"/>
              <a:ext cx="2400300" cy="14763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8DF7A6-F513-44EC-81FA-B431587AD96E}"/>
                </a:ext>
              </a:extLst>
            </p:cNvPr>
            <p:cNvSpPr txBox="1"/>
            <p:nvPr/>
          </p:nvSpPr>
          <p:spPr>
            <a:xfrm>
              <a:off x="5037252" y="5643640"/>
              <a:ext cx="259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Make our cars drive itself </a:t>
              </a:r>
              <a:endParaRPr lang="en-GB" dirty="0"/>
            </a:p>
          </p:txBody>
        </p:sp>
      </p:grpSp>
      <p:pic>
        <p:nvPicPr>
          <p:cNvPr id="22" name="Super Mario Bros (NES) Music - Going Underground">
            <a:hlinkClick r:id="" action="ppaction://media"/>
            <a:extLst>
              <a:ext uri="{FF2B5EF4-FFF2-40B4-BE49-F238E27FC236}">
                <a16:creationId xmlns:a16="http://schemas.microsoft.com/office/drawing/2014/main" id="{6BF85052-6FC1-4E9E-B118-26541D1C19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20884" y="6325489"/>
            <a:ext cx="487363" cy="487363"/>
          </a:xfrm>
          <a:prstGeom prst="rect">
            <a:avLst/>
          </a:prstGeom>
        </p:spPr>
      </p:pic>
      <p:pic>
        <p:nvPicPr>
          <p:cNvPr id="23" name="Deep Bach">
            <a:hlinkClick r:id="" action="ppaction://media"/>
            <a:extLst>
              <a:ext uri="{FF2B5EF4-FFF2-40B4-BE49-F238E27FC236}">
                <a16:creationId xmlns:a16="http://schemas.microsoft.com/office/drawing/2014/main" id="{0F882126-78E8-4C0C-96DE-CB20CA0911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72914" y="3168638"/>
            <a:ext cx="487362" cy="48736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DAE876F-A102-4AB1-8627-CF1035463796}"/>
              </a:ext>
            </a:extLst>
          </p:cNvPr>
          <p:cNvGrpSpPr/>
          <p:nvPr/>
        </p:nvGrpSpPr>
        <p:grpSpPr>
          <a:xfrm>
            <a:off x="8555484" y="1961345"/>
            <a:ext cx="3636516" cy="2495017"/>
            <a:chOff x="8555484" y="1961345"/>
            <a:chExt cx="3636516" cy="24950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BDF05B-3419-4A7D-9083-05A4AD6768E6}"/>
                </a:ext>
              </a:extLst>
            </p:cNvPr>
            <p:cNvSpPr/>
            <p:nvPr/>
          </p:nvSpPr>
          <p:spPr>
            <a:xfrm>
              <a:off x="8731501" y="4087030"/>
              <a:ext cx="3342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Improving writing skill with LSTM.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C22A126-6D27-467F-BE6B-C49B195C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484" y="1961345"/>
              <a:ext cx="3636516" cy="208277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798703-058F-49D9-A558-BFFF6D109157}"/>
              </a:ext>
            </a:extLst>
          </p:cNvPr>
          <p:cNvGrpSpPr/>
          <p:nvPr/>
        </p:nvGrpSpPr>
        <p:grpSpPr>
          <a:xfrm>
            <a:off x="5037252" y="458551"/>
            <a:ext cx="2867736" cy="3377714"/>
            <a:chOff x="5037252" y="458551"/>
            <a:chExt cx="2867736" cy="33777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BD05EB-0344-450A-BB41-71A4B15A9AE1}"/>
                </a:ext>
              </a:extLst>
            </p:cNvPr>
            <p:cNvSpPr/>
            <p:nvPr/>
          </p:nvSpPr>
          <p:spPr>
            <a:xfrm>
              <a:off x="5169494" y="2912935"/>
              <a:ext cx="273549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Drawing art with Deep convolutional neural networks.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9E1A176-E2C5-4ECA-A74E-6CD95404C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1" r="17808"/>
            <a:stretch/>
          </p:blipFill>
          <p:spPr>
            <a:xfrm>
              <a:off x="5037252" y="458551"/>
              <a:ext cx="2731523" cy="2460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4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955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2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C5BA-02B3-4AA3-B1AD-EE1CAE6B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571"/>
          </a:xfrm>
        </p:spPr>
        <p:txBody>
          <a:bodyPr>
            <a:normAutofit fontScale="90000"/>
          </a:bodyPr>
          <a:lstStyle/>
          <a:p>
            <a:r>
              <a:rPr lang="en-US" dirty="0"/>
              <a:t>Playing Mario</a:t>
            </a:r>
            <a:endParaRPr lang="en-GB" dirty="0"/>
          </a:p>
        </p:txBody>
      </p:sp>
      <p:pic>
        <p:nvPicPr>
          <p:cNvPr id="4" name="MarI-O - Machine Learning for Video Games">
            <a:hlinkClick r:id="" action="ppaction://media"/>
            <a:extLst>
              <a:ext uri="{FF2B5EF4-FFF2-40B4-BE49-F238E27FC236}">
                <a16:creationId xmlns:a16="http://schemas.microsoft.com/office/drawing/2014/main" id="{C5876097-5F70-4282-9AEA-E3A0B81C09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8413" y="877888"/>
            <a:ext cx="7113587" cy="5335587"/>
          </a:xfrm>
        </p:spPr>
      </p:pic>
      <p:pic>
        <p:nvPicPr>
          <p:cNvPr id="3" name="Super Mario Bros (NES) Music - Going Underground">
            <a:hlinkClick r:id="" action="ppaction://media"/>
            <a:extLst>
              <a:ext uri="{FF2B5EF4-FFF2-40B4-BE49-F238E27FC236}">
                <a16:creationId xmlns:a16="http://schemas.microsoft.com/office/drawing/2014/main" id="{DA2C843C-F63F-45B0-9B01-09FE4F762F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337" y="6284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Machine learning algorithms </a:t>
            </a:r>
            <a:br>
              <a:rPr lang="en-GB" dirty="0">
                <a:solidFill>
                  <a:srgbClr val="35658F"/>
                </a:solidFill>
              </a:rPr>
            </a:br>
            <a:endParaRPr lang="en-GB" dirty="0">
              <a:solidFill>
                <a:srgbClr val="35658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 learning </a:t>
            </a:r>
            <a:br>
              <a:rPr lang="en-GB" dirty="0"/>
            </a:br>
            <a:endParaRPr lang="en-GB" dirty="0"/>
          </a:p>
          <a:p>
            <a:r>
              <a:rPr lang="en-GB" dirty="0"/>
              <a:t>Unsupervised learning </a:t>
            </a:r>
            <a:br>
              <a:rPr lang="en-GB" dirty="0"/>
            </a:br>
            <a:endParaRPr lang="en-GB" dirty="0"/>
          </a:p>
          <a:p>
            <a:r>
              <a:rPr lang="en-GB" dirty="0"/>
              <a:t>Reinforcement learning</a:t>
            </a:r>
          </a:p>
          <a:p>
            <a:endParaRPr lang="en-GB" dirty="0"/>
          </a:p>
          <a:p>
            <a:r>
              <a:rPr lang="en-GB" dirty="0"/>
              <a:t>Deep learning 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8DD4D-D0BD-46E4-A6CE-FE633E1BD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t="1769" r="18344"/>
          <a:stretch/>
        </p:blipFill>
        <p:spPr>
          <a:xfrm>
            <a:off x="6708182" y="1410845"/>
            <a:ext cx="2656290" cy="4063222"/>
          </a:xfrm>
          <a:prstGeom prst="rect">
            <a:avLst/>
          </a:prstGeom>
        </p:spPr>
      </p:pic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B0712D0-C1E7-41CB-BC6E-D5F85D7C5912}"/>
              </a:ext>
            </a:extLst>
          </p:cNvPr>
          <p:cNvSpPr/>
          <p:nvPr/>
        </p:nvSpPr>
        <p:spPr>
          <a:xfrm>
            <a:off x="6300825" y="1212883"/>
            <a:ext cx="3471004" cy="3717336"/>
          </a:xfrm>
          <a:prstGeom prst="mathMultiply">
            <a:avLst>
              <a:gd name="adj1" fmla="val 1196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4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Supervised</a:t>
            </a:r>
            <a:r>
              <a:rPr lang="en-GB" dirty="0"/>
              <a:t> </a:t>
            </a:r>
            <a:r>
              <a:rPr lang="en-GB" dirty="0">
                <a:solidFill>
                  <a:srgbClr val="35658F"/>
                </a:solidFill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51" y="1273629"/>
            <a:ext cx="10515600" cy="1726245"/>
          </a:xfrm>
        </p:spPr>
        <p:txBody>
          <a:bodyPr>
            <a:normAutofit/>
          </a:bodyPr>
          <a:lstStyle/>
          <a:p>
            <a:r>
              <a:rPr lang="en-GB" dirty="0"/>
              <a:t>Supervised learning is the machine learning task of inferring a function from </a:t>
            </a:r>
            <a:r>
              <a:rPr lang="en-GB" i="1" u="sng" dirty="0"/>
              <a:t>labelled</a:t>
            </a:r>
            <a:r>
              <a:rPr lang="en-GB" dirty="0"/>
              <a:t> training data.</a:t>
            </a:r>
          </a:p>
          <a:p>
            <a:r>
              <a:rPr lang="en-GB" dirty="0"/>
              <a:t>Predicting exam results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976918" y="2823411"/>
            <a:ext cx="5357947" cy="3449416"/>
            <a:chOff x="1976918" y="2823411"/>
            <a:chExt cx="5357947" cy="3449416"/>
          </a:xfrm>
        </p:grpSpPr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2502568" y="2823411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</p:cNvCxnSpPr>
            <p:nvPr/>
          </p:nvCxnSpPr>
          <p:spPr>
            <a:xfrm flipH="1">
              <a:off x="2502568" y="5684351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68253" y="5903495"/>
              <a:ext cx="737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hours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1463468" y="3882293"/>
              <a:ext cx="1396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exam results</a:t>
              </a:r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841523" y="563595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3387209" y="563104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957485" y="563027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4503171" y="562535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5019368" y="563000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5565054" y="56250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6135330" y="562431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6681016" y="561940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 rot="16200000">
              <a:off x="2505930" y="513866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rot="16200000">
              <a:off x="2505158" y="45683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 rot="16200000">
              <a:off x="2500246" y="402270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 rot="16200000">
              <a:off x="2504888" y="350650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rot="16200000">
              <a:off x="2499976" y="29608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lowchart: Connector 56"/>
            <p:cNvSpPr/>
            <p:nvPr/>
          </p:nvSpPr>
          <p:spPr>
            <a:xfrm>
              <a:off x="2900644" y="487038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lowchart: Connector 57"/>
            <p:cNvSpPr/>
            <p:nvPr/>
          </p:nvSpPr>
          <p:spPr>
            <a:xfrm>
              <a:off x="3456169" y="479900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lowchart: Connector 58"/>
            <p:cNvSpPr/>
            <p:nvPr/>
          </p:nvSpPr>
          <p:spPr>
            <a:xfrm>
              <a:off x="3574156" y="4211625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lowchart: Connector 59"/>
            <p:cNvSpPr/>
            <p:nvPr/>
          </p:nvSpPr>
          <p:spPr>
            <a:xfrm>
              <a:off x="4112860" y="376009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Connector 60"/>
            <p:cNvSpPr/>
            <p:nvPr/>
          </p:nvSpPr>
          <p:spPr>
            <a:xfrm>
              <a:off x="4620003" y="407632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4968396" y="3570149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5565054" y="376009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5894439" y="3368843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6737453" y="4168128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6177079" y="411981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6612191" y="371789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63264" y="5996354"/>
                <a:ext cx="11672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4" y="5996354"/>
                <a:ext cx="1167298" cy="369332"/>
              </a:xfrm>
              <a:prstGeom prst="rect">
                <a:avLst/>
              </a:prstGeom>
              <a:blipFill>
                <a:blip r:embed="rId2"/>
                <a:stretch>
                  <a:fillRect l="-4167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01583" y="3788114"/>
                <a:ext cx="118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Out come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3" y="3788114"/>
                <a:ext cx="1181371" cy="646331"/>
              </a:xfrm>
              <a:prstGeom prst="rect">
                <a:avLst/>
              </a:prstGeom>
              <a:blipFill>
                <a:blip r:embed="rId3"/>
                <a:stretch>
                  <a:fillRect l="-1031" t="-4717" r="-4639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261839" y="3040337"/>
                <a:ext cx="16220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r>
                  <a:rPr lang="en-GB" sz="2400" dirty="0"/>
                  <a:t>Real value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839" y="3040337"/>
                <a:ext cx="1622094" cy="830997"/>
              </a:xfrm>
              <a:prstGeom prst="rect">
                <a:avLst/>
              </a:prstGeom>
              <a:blipFill>
                <a:blip r:embed="rId4"/>
                <a:stretch>
                  <a:fillRect r="-4887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8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2m} \sum\limits^{m}_{i=1} (h_\theta(x^{(i)})-y^{(i)})^2 \approx 0&#10;$&#10;&#10;\end{document}"/>
  <p:tag name="IGUANATEXSIZE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0 + \theta_1 x_1 + \theta_2 x_2)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^2 + \theta_4 x_2^2$&#10;&#10;$+ \theta_5 x_1 x_2)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1^2$&#10;&#10;$+ \theta_3 x_1^2 x_2 + \theta_4 x_1^2 x_2^2 $&#10;&#10;$+ \theta_5 x_1^2 x_2^3 + \theta_6 x_1^3 x_2 + \dots)&#10;$&#10;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743</Words>
  <Application>Microsoft Office PowerPoint</Application>
  <PresentationFormat>Widescreen</PresentationFormat>
  <Paragraphs>121</Paragraphs>
  <Slides>28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ArialMT</vt:lpstr>
      <vt:lpstr>Calibri</vt:lpstr>
      <vt:lpstr>Calibri Light</vt:lpstr>
      <vt:lpstr>Cambria Math</vt:lpstr>
      <vt:lpstr>medium-content-serif-font</vt:lpstr>
      <vt:lpstr>Office Theme</vt:lpstr>
      <vt:lpstr>Introduction to Statistical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Playing Mario</vt:lpstr>
      <vt:lpstr>Machine learning algorithms  </vt:lpstr>
      <vt:lpstr>Supervised learning</vt:lpstr>
      <vt:lpstr>PowerPoint Presentation</vt:lpstr>
      <vt:lpstr>Unsupervised learning</vt:lpstr>
      <vt:lpstr>Reinforcement learning</vt:lpstr>
      <vt:lpstr>Machine learning basic terminology</vt:lpstr>
      <vt:lpstr>Linear Regression</vt:lpstr>
      <vt:lpstr>PowerPoint Presentation</vt:lpstr>
      <vt:lpstr>Learning paradigms </vt:lpstr>
      <vt:lpstr>MLE</vt:lpstr>
      <vt:lpstr>likelihood function</vt:lpstr>
      <vt:lpstr>Likelihood Principle</vt:lpstr>
      <vt:lpstr>overfitting &amp; underfitting</vt:lpstr>
      <vt:lpstr>The problem of overfitting &amp; underfitting</vt:lpstr>
      <vt:lpstr>Logistic regression </vt:lpstr>
      <vt:lpstr>Regularization</vt:lpstr>
      <vt:lpstr>M</vt:lpstr>
      <vt:lpstr>Welcome to the Bayesian Realm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</dc:creator>
  <cp:lastModifiedBy>mar</cp:lastModifiedBy>
  <cp:revision>31</cp:revision>
  <dcterms:created xsi:type="dcterms:W3CDTF">2019-04-20T17:42:51Z</dcterms:created>
  <dcterms:modified xsi:type="dcterms:W3CDTF">2019-04-20T20:02:34Z</dcterms:modified>
</cp:coreProperties>
</file>